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7"/>
  </p:notesMasterIdLst>
  <p:handoutMasterIdLst>
    <p:handoutMasterId r:id="rId48"/>
  </p:handoutMasterIdLst>
  <p:sldIdLst>
    <p:sldId id="443" r:id="rId2"/>
    <p:sldId id="506" r:id="rId3"/>
    <p:sldId id="472" r:id="rId4"/>
    <p:sldId id="473" r:id="rId5"/>
    <p:sldId id="595" r:id="rId6"/>
    <p:sldId id="510" r:id="rId7"/>
    <p:sldId id="509" r:id="rId8"/>
    <p:sldId id="475" r:id="rId9"/>
    <p:sldId id="550" r:id="rId10"/>
    <p:sldId id="476" r:id="rId11"/>
    <p:sldId id="512" r:id="rId12"/>
    <p:sldId id="478" r:id="rId13"/>
    <p:sldId id="494" r:id="rId14"/>
    <p:sldId id="479" r:id="rId15"/>
    <p:sldId id="495" r:id="rId16"/>
    <p:sldId id="480" r:id="rId17"/>
    <p:sldId id="482" r:id="rId18"/>
    <p:sldId id="607" r:id="rId19"/>
    <p:sldId id="608" r:id="rId20"/>
    <p:sldId id="606" r:id="rId21"/>
    <p:sldId id="257" r:id="rId22"/>
    <p:sldId id="619" r:id="rId23"/>
    <p:sldId id="259" r:id="rId24"/>
    <p:sldId id="260" r:id="rId25"/>
    <p:sldId id="261" r:id="rId26"/>
    <p:sldId id="262" r:id="rId27"/>
    <p:sldId id="263" r:id="rId28"/>
    <p:sldId id="264" r:id="rId29"/>
    <p:sldId id="265" r:id="rId30"/>
    <p:sldId id="560" r:id="rId31"/>
    <p:sldId id="483" r:id="rId32"/>
    <p:sldId id="518" r:id="rId33"/>
    <p:sldId id="484" r:id="rId34"/>
    <p:sldId id="486" r:id="rId35"/>
    <p:sldId id="505" r:id="rId36"/>
    <p:sldId id="520" r:id="rId37"/>
    <p:sldId id="551" r:id="rId38"/>
    <p:sldId id="552" r:id="rId39"/>
    <p:sldId id="553" r:id="rId40"/>
    <p:sldId id="554" r:id="rId41"/>
    <p:sldId id="555" r:id="rId42"/>
    <p:sldId id="556" r:id="rId43"/>
    <p:sldId id="557" r:id="rId44"/>
    <p:sldId id="558" r:id="rId45"/>
    <p:sldId id="559" r:id="rId46"/>
  </p:sldIdLst>
  <p:sldSz cx="9144000" cy="6858000" type="letter"/>
  <p:notesSz cx="6808788" cy="9940925"/>
  <p:defaultTex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ctr" rtl="0" eaLnBrk="0" fontAlgn="base" hangingPunct="0">
      <a:spcBef>
        <a:spcPct val="0"/>
      </a:spcBef>
      <a:spcAft>
        <a:spcPct val="0"/>
      </a:spcAft>
      <a:defRPr sz="1000" kern="1200">
        <a:solidFill>
          <a:schemeClr val="tx1"/>
        </a:solidFill>
        <a:latin typeface="Arial" charset="0"/>
        <a:ea typeface="+mn-ea"/>
        <a:cs typeface="+mn-cs"/>
      </a:defRPr>
    </a:lvl2pPr>
    <a:lvl3pPr marL="914400" algn="ctr" rtl="0" eaLnBrk="0" fontAlgn="base" hangingPunct="0">
      <a:spcBef>
        <a:spcPct val="0"/>
      </a:spcBef>
      <a:spcAft>
        <a:spcPct val="0"/>
      </a:spcAft>
      <a:defRPr sz="1000" kern="1200">
        <a:solidFill>
          <a:schemeClr val="tx1"/>
        </a:solidFill>
        <a:latin typeface="Arial" charset="0"/>
        <a:ea typeface="+mn-ea"/>
        <a:cs typeface="+mn-cs"/>
      </a:defRPr>
    </a:lvl3pPr>
    <a:lvl4pPr marL="1371600" algn="ctr" rtl="0" eaLnBrk="0" fontAlgn="base" hangingPunct="0">
      <a:spcBef>
        <a:spcPct val="0"/>
      </a:spcBef>
      <a:spcAft>
        <a:spcPct val="0"/>
      </a:spcAft>
      <a:defRPr sz="1000" kern="1200">
        <a:solidFill>
          <a:schemeClr val="tx1"/>
        </a:solidFill>
        <a:latin typeface="Arial" charset="0"/>
        <a:ea typeface="+mn-ea"/>
        <a:cs typeface="+mn-cs"/>
      </a:defRPr>
    </a:lvl4pPr>
    <a:lvl5pPr marL="1828800" algn="ctr" rtl="0" eaLnBrk="0" fontAlgn="base" hangingPunct="0">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6600"/>
    <a:srgbClr val="996633"/>
    <a:srgbClr val="FFCCFF"/>
    <a:srgbClr val="CCECFF"/>
    <a:srgbClr val="CCCCFF"/>
    <a:srgbClr val="FF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06" autoAdjust="0"/>
    <p:restoredTop sz="93792" autoAdjust="0"/>
  </p:normalViewPr>
  <p:slideViewPr>
    <p:cSldViewPr>
      <p:cViewPr varScale="1">
        <p:scale>
          <a:sx n="77" d="100"/>
          <a:sy n="77" d="100"/>
        </p:scale>
        <p:origin x="184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1" name="Rectangle 3"/>
          <p:cNvSpPr>
            <a:spLocks noGrp="1" noChangeArrowheads="1"/>
          </p:cNvSpPr>
          <p:nvPr>
            <p:ph type="dt" sz="quarter"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12292" name="Rectangle 4"/>
          <p:cNvSpPr>
            <a:spLocks noGrp="1" noChangeArrowheads="1"/>
          </p:cNvSpPr>
          <p:nvPr>
            <p:ph type="ftr" sz="quarter" idx="2"/>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3" name="Rectangle 5"/>
          <p:cNvSpPr>
            <a:spLocks noGrp="1" noChangeArrowheads="1"/>
          </p:cNvSpPr>
          <p:nvPr>
            <p:ph type="sldNum" sz="quarter" idx="3"/>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12FA6F9D-D2D2-4213-BD76-A2D67E88AB62}" type="slidenum">
              <a:rPr lang="en-US"/>
              <a:pPr>
                <a:defRPr/>
              </a:pPr>
              <a:t>‹#›</a:t>
            </a:fld>
            <a:endParaRPr lang="en-US"/>
          </a:p>
        </p:txBody>
      </p:sp>
    </p:spTree>
    <p:extLst>
      <p:ext uri="{BB962C8B-B14F-4D97-AF65-F5344CB8AC3E}">
        <p14:creationId xmlns:p14="http://schemas.microsoft.com/office/powerpoint/2010/main" val="2359129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919163" y="744538"/>
            <a:ext cx="4970462"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08148" y="4722710"/>
            <a:ext cx="4992494" cy="447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FCFCA3DE-DC0F-4C07-A37C-29F66228879A}" type="slidenum">
              <a:rPr lang="en-US"/>
              <a:pPr>
                <a:defRPr/>
              </a:pPr>
              <a:t>‹#›</a:t>
            </a:fld>
            <a:endParaRPr lang="en-US"/>
          </a:p>
        </p:txBody>
      </p:sp>
    </p:spTree>
    <p:extLst>
      <p:ext uri="{BB962C8B-B14F-4D97-AF65-F5344CB8AC3E}">
        <p14:creationId xmlns:p14="http://schemas.microsoft.com/office/powerpoint/2010/main" val="2255184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12A6B25-E319-4FAD-979E-B351F0CD4BB3}" type="slidenum">
              <a:rPr lang="en-US" sz="1200" smtClean="0">
                <a:latin typeface="Times New Roman" pitchFamily="18" charset="0"/>
              </a:rPr>
              <a:pPr/>
              <a:t>1</a:t>
            </a:fld>
            <a:endParaRPr lang="en-US" sz="1200">
              <a:latin typeface="Times New Roman"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9566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784B65F-17B3-4EAF-909D-800DE9C43C86}" type="slidenum">
              <a:rPr lang="en-US" sz="1200" smtClean="0">
                <a:latin typeface="Times New Roman" pitchFamily="18" charset="0"/>
              </a:rPr>
              <a:pPr/>
              <a:t>12</a:t>
            </a:fld>
            <a:endParaRPr lang="en-US" sz="1200">
              <a:latin typeface="Times New Roman"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jaarlijkse uitkering van het aanvullend partnerpensioen is gelijk aan </a:t>
            </a:r>
            <a:r>
              <a:rPr lang="nl-NL" sz="1200" b="1" kern="1200" dirty="0">
                <a:solidFill>
                  <a:schemeClr val="tx1"/>
                </a:solidFill>
                <a:effectLst/>
                <a:latin typeface="Times New Roman" pitchFamily="18" charset="0"/>
                <a:ea typeface="+mn-ea"/>
                <a:cs typeface="+mn-cs"/>
              </a:rPr>
              <a:t>de helft van de (bruto) Anw‑uitkering (inclusief de tegemoetkoming ANW en het vakantiegeld) </a:t>
            </a:r>
            <a:r>
              <a:rPr lang="nl-NL" sz="1200" kern="1200" dirty="0">
                <a:solidFill>
                  <a:schemeClr val="tx1"/>
                </a:solidFill>
                <a:effectLst/>
                <a:latin typeface="Times New Roman" pitchFamily="18" charset="0"/>
                <a:ea typeface="+mn-ea"/>
                <a:cs typeface="+mn-cs"/>
              </a:rPr>
              <a:t>zoals vastgesteld op 1 januari van het jaar waarin het aanvullend partnerpensioen ingaat. De hoogte van dit aanvullend partnerpensioen staat vermeld in Bijlage 4.</a:t>
            </a:r>
            <a:endParaRPr lang="en-US" sz="1200" kern="1200" dirty="0">
              <a:solidFill>
                <a:schemeClr val="tx1"/>
              </a:solidFill>
              <a:effectLst/>
              <a:latin typeface="Times New Roman" pitchFamily="18" charset="0"/>
              <a:ea typeface="+mn-ea"/>
              <a:cs typeface="+mn-cs"/>
            </a:endParaRPr>
          </a:p>
          <a:p>
            <a:endParaRPr lang="nl-NL" dirty="0"/>
          </a:p>
        </p:txBody>
      </p:sp>
    </p:spTree>
    <p:extLst>
      <p:ext uri="{BB962C8B-B14F-4D97-AF65-F5344CB8AC3E}">
        <p14:creationId xmlns:p14="http://schemas.microsoft.com/office/powerpoint/2010/main" val="331935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CFB46BAF-DA24-4E45-9D18-6423BDB11B05}" type="slidenum">
              <a:rPr lang="en-US" sz="1200" smtClean="0">
                <a:latin typeface="Times New Roman" pitchFamily="18" charset="0"/>
              </a:rPr>
              <a:pPr/>
              <a:t>13</a:t>
            </a:fld>
            <a:endParaRPr lang="en-US" sz="1200">
              <a:latin typeface="Times New Roman"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49585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5ADC2EB-E984-43E6-BFD5-2A2E36D3FDD9}" type="slidenum">
              <a:rPr lang="en-US" sz="1200" smtClean="0">
                <a:latin typeface="Times New Roman" pitchFamily="18" charset="0"/>
              </a:rPr>
              <a:pPr/>
              <a:t>14</a:t>
            </a:fld>
            <a:endParaRPr lang="en-US" sz="1200">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hoogte van de jaarlijkse uitkering van aanvullend partnerpensioen bij overlijden van de gepensioneerde wordt vermeld in Bijlage 4. Dit bedrag wordt jaarlijks per 1 januari opnieuw vastgesteld door de Raad van Bestuur conform de procentuele ontwikkeling in dezelfde periode van het jaarlijks pensioen krachtens </a:t>
            </a:r>
            <a:r>
              <a:rPr lang="nl-NL" sz="1200" b="1" kern="1200" dirty="0">
                <a:solidFill>
                  <a:schemeClr val="tx1"/>
                </a:solidFill>
                <a:effectLst/>
                <a:latin typeface="Times New Roman" pitchFamily="18" charset="0"/>
                <a:ea typeface="+mn-ea"/>
                <a:cs typeface="+mn-cs"/>
              </a:rPr>
              <a:t>de AOW voor een alleenstaande, exclusief de vakantie-uitkering</a:t>
            </a:r>
            <a:r>
              <a:rPr lang="nl-NL" sz="1200" kern="1200" dirty="0">
                <a:solidFill>
                  <a:schemeClr val="tx1"/>
                </a:solidFill>
                <a:effectLst/>
                <a:latin typeface="Times New Roman" pitchFamily="18" charset="0"/>
                <a:ea typeface="+mn-ea"/>
                <a:cs typeface="+mn-cs"/>
              </a:rPr>
              <a:t>.</a:t>
            </a:r>
          </a:p>
          <a:p>
            <a:r>
              <a:rPr lang="en-US" sz="1200" kern="1200" dirty="0">
                <a:solidFill>
                  <a:schemeClr val="tx1"/>
                </a:solidFill>
                <a:effectLst/>
                <a:latin typeface="Times New Roman" pitchFamily="18" charset="0"/>
                <a:ea typeface="+mn-ea"/>
                <a:cs typeface="+mn-cs"/>
              </a:rPr>
              <a:t>Je </a:t>
            </a:r>
            <a:r>
              <a:rPr lang="en-US" sz="1200" kern="1200" dirty="0" err="1">
                <a:solidFill>
                  <a:schemeClr val="tx1"/>
                </a:solidFill>
                <a:effectLst/>
                <a:latin typeface="Times New Roman" pitchFamily="18" charset="0"/>
                <a:ea typeface="+mn-ea"/>
                <a:cs typeface="+mn-cs"/>
              </a:rPr>
              <a:t>moet</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als</a:t>
            </a:r>
            <a:r>
              <a:rPr lang="en-US" sz="1200"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actieve</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deelnemer</a:t>
            </a:r>
            <a:r>
              <a:rPr lang="en-US" sz="1200" b="1" kern="1200" dirty="0">
                <a:solidFill>
                  <a:schemeClr val="tx1"/>
                </a:solidFill>
                <a:effectLst/>
                <a:latin typeface="Times New Roman" pitchFamily="18" charset="0"/>
                <a:ea typeface="+mn-ea"/>
                <a:cs typeface="+mn-cs"/>
              </a:rPr>
              <a:t> met </a:t>
            </a:r>
            <a:r>
              <a:rPr lang="en-US" sz="1200" b="1" kern="1200" dirty="0" err="1">
                <a:solidFill>
                  <a:schemeClr val="tx1"/>
                </a:solidFill>
                <a:effectLst/>
                <a:latin typeface="Times New Roman" pitchFamily="18" charset="0"/>
                <a:ea typeface="+mn-ea"/>
                <a:cs typeface="+mn-cs"/>
              </a:rPr>
              <a:t>pensioen</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gaan</a:t>
            </a:r>
            <a:r>
              <a:rPr lang="en-US" sz="1200" b="1" kern="1200" dirty="0">
                <a:solidFill>
                  <a:schemeClr val="tx1"/>
                </a:solidFill>
                <a:effectLst/>
                <a:latin typeface="Times New Roman" pitchFamily="18" charset="0"/>
                <a:ea typeface="+mn-ea"/>
                <a:cs typeface="+mn-cs"/>
              </a:rPr>
              <a:t> </a:t>
            </a:r>
            <a:r>
              <a:rPr lang="en-US" sz="1200" kern="1200" dirty="0">
                <a:solidFill>
                  <a:schemeClr val="tx1"/>
                </a:solidFill>
                <a:effectLst/>
                <a:latin typeface="Times New Roman" pitchFamily="18" charset="0"/>
                <a:ea typeface="+mn-ea"/>
                <a:cs typeface="+mn-cs"/>
              </a:rPr>
              <a:t>om </a:t>
            </a:r>
            <a:r>
              <a:rPr lang="en-US" sz="1200" kern="1200" dirty="0" err="1">
                <a:solidFill>
                  <a:schemeClr val="tx1"/>
                </a:solidFill>
                <a:effectLst/>
                <a:latin typeface="Times New Roman" pitchFamily="18" charset="0"/>
                <a:ea typeface="+mn-ea"/>
                <a:cs typeface="+mn-cs"/>
              </a:rPr>
              <a:t>bij</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overlijden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na</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pensioenering</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aanspraak</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te</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kunnen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laten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maken</a:t>
            </a:r>
            <a:r>
              <a:rPr lang="en-US" sz="1200" kern="1200" dirty="0">
                <a:solidFill>
                  <a:schemeClr val="tx1"/>
                </a:solidFill>
                <a:effectLst/>
                <a:latin typeface="Times New Roman" pitchFamily="18" charset="0"/>
                <a:ea typeface="+mn-ea"/>
                <a:cs typeface="+mn-cs"/>
              </a:rPr>
              <a:t> op </a:t>
            </a:r>
            <a:r>
              <a:rPr lang="en-US" sz="1200" kern="1200" dirty="0" err="1">
                <a:solidFill>
                  <a:schemeClr val="tx1"/>
                </a:solidFill>
                <a:effectLst/>
                <a:latin typeface="Times New Roman" pitchFamily="18" charset="0"/>
                <a:ea typeface="+mn-ea"/>
                <a:cs typeface="+mn-cs"/>
              </a:rPr>
              <a:t>een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aanvullend</a:t>
            </a:r>
            <a:r>
              <a:rPr lang="en-US" sz="1200" kern="1200" dirty="0">
                <a:solidFill>
                  <a:schemeClr val="tx1"/>
                </a:solidFill>
                <a:effectLst/>
                <a:latin typeface="Times New Roman" pitchFamily="18" charset="0"/>
                <a:ea typeface="+mn-ea"/>
                <a:cs typeface="+mn-cs"/>
              </a:rPr>
              <a:t> PP.</a:t>
            </a:r>
            <a:endParaRPr lang="nl-NL" sz="1200" kern="1200" dirty="0">
              <a:solidFill>
                <a:schemeClr val="tx1"/>
              </a:solidFill>
              <a:effectLst/>
              <a:latin typeface="Times New Roman" pitchFamily="18" charset="0"/>
              <a:ea typeface="+mn-ea"/>
              <a:cs typeface="+mn-cs"/>
            </a:endParaRPr>
          </a:p>
          <a:p>
            <a:r>
              <a:rPr lang="nl-NL" sz="1200" kern="1200" dirty="0">
                <a:solidFill>
                  <a:schemeClr val="tx1"/>
                </a:solidFill>
                <a:effectLst/>
                <a:latin typeface="Times New Roman" pitchFamily="18" charset="0"/>
                <a:ea typeface="+mn-ea"/>
                <a:cs typeface="+mn-cs"/>
              </a:rPr>
              <a:t>De partner van de gewezen deelnemer heeft geen recht op een aanvullend partnerpensioen. </a:t>
            </a:r>
          </a:p>
          <a:p>
            <a:r>
              <a:rPr lang="nl-NL" sz="1200" kern="1200" dirty="0">
                <a:solidFill>
                  <a:schemeClr val="tx1"/>
                </a:solidFill>
                <a:effectLst/>
                <a:latin typeface="Times New Roman" pitchFamily="18" charset="0"/>
                <a:ea typeface="+mn-ea"/>
                <a:cs typeface="+mn-cs"/>
              </a:rPr>
              <a:t>De partner van de gepensioneerde die meteen voorafgaand aan de pensioendatum of de eerdere datum waarop het ouderdomspensioen ingaat gewezen deelnemer was, heeft geen recht op aanvullend partnerpensioen. </a:t>
            </a:r>
          </a:p>
          <a:p>
            <a:r>
              <a:rPr lang="nl-NL" sz="1200" kern="1200" dirty="0">
                <a:solidFill>
                  <a:schemeClr val="tx1"/>
                </a:solidFill>
                <a:effectLst/>
                <a:latin typeface="Times New Roman" pitchFamily="18" charset="0"/>
                <a:ea typeface="+mn-ea"/>
                <a:cs typeface="+mn-cs"/>
              </a:rPr>
              <a:t>Als de gepensioneerde op de ingangsdatum van het ouderdomspensioen geen partner heeft in de zin van dit pensioenreglement, heeft een eventuele latere partner geen recht op aanvullend partnerpensioen.</a:t>
            </a:r>
          </a:p>
          <a:p>
            <a:r>
              <a:rPr lang="nl-NL" sz="1200" kern="1200" dirty="0">
                <a:solidFill>
                  <a:schemeClr val="tx1"/>
                </a:solidFill>
                <a:effectLst/>
                <a:latin typeface="Times New Roman" pitchFamily="18" charset="0"/>
                <a:ea typeface="+mn-ea"/>
                <a:cs typeface="+mn-cs"/>
              </a:rPr>
              <a:t> Indien de gepensioneerde gebruik heeft gemaakt van de mogelijkheid om het partnerpensioen uit te ruilen voor een hoger ouderdomspensioen zoals bedoeld in artikel 19, vervalt het recht op aanvullend partnerpensioen.</a:t>
            </a:r>
            <a:endParaRPr lang="nl-NL" dirty="0"/>
          </a:p>
          <a:p>
            <a:endParaRPr lang="nl-NL" dirty="0"/>
          </a:p>
        </p:txBody>
      </p:sp>
    </p:spTree>
    <p:extLst>
      <p:ext uri="{BB962C8B-B14F-4D97-AF65-F5344CB8AC3E}">
        <p14:creationId xmlns:p14="http://schemas.microsoft.com/office/powerpoint/2010/main" val="327093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68FA97B3-8A5F-4290-9232-94AEDCE275EF}" type="slidenum">
              <a:rPr lang="en-US" sz="1200" smtClean="0">
                <a:latin typeface="Times New Roman" pitchFamily="18" charset="0"/>
              </a:rPr>
              <a:pPr/>
              <a:t>15</a:t>
            </a:fld>
            <a:endParaRPr lang="en-US" sz="1200">
              <a:latin typeface="Times New Roman"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204240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8E663C7B-C97C-4F21-948A-0B2CE1EB4845}" type="slidenum">
              <a:rPr lang="en-US" sz="1200" smtClean="0">
                <a:latin typeface="Times New Roman" pitchFamily="18" charset="0"/>
              </a:rPr>
              <a:pPr/>
              <a:t>16</a:t>
            </a:fld>
            <a:endParaRPr lang="en-US" sz="1200">
              <a:latin typeface="Times New Roman"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r>
              <a:rPr lang="en-US" dirty="0"/>
              <a:t>0.263%  = 14% </a:t>
            </a:r>
            <a:r>
              <a:rPr lang="en-US" dirty="0" err="1"/>
              <a:t>opbouw</a:t>
            </a:r>
            <a:r>
              <a:rPr lang="en-US" dirty="0"/>
              <a:t>% op 1.875%</a:t>
            </a:r>
            <a:endParaRPr lang="nl-NL" dirty="0"/>
          </a:p>
        </p:txBody>
      </p:sp>
    </p:spTree>
    <p:extLst>
      <p:ext uri="{BB962C8B-B14F-4D97-AF65-F5344CB8AC3E}">
        <p14:creationId xmlns:p14="http://schemas.microsoft.com/office/powerpoint/2010/main" val="82349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55DB81B3-BA25-4F90-8A9D-9D98A1B2855F}" type="slidenum">
              <a:rPr lang="en-US" sz="1200" smtClean="0">
                <a:latin typeface="Times New Roman" pitchFamily="18" charset="0"/>
              </a:rPr>
              <a:pPr/>
              <a:t>17</a:t>
            </a:fld>
            <a:endParaRPr lang="en-US" sz="1200">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62568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solidFill>
                  <a:srgbClr val="000000"/>
                </a:solidFill>
                <a:latin typeface="Times New Roman" pitchFamily="18" charset="0"/>
              </a:rPr>
              <a:pPr/>
              <a:t>30</a:t>
            </a:fld>
            <a:endParaRPr lang="en-US" sz="1200">
              <a:solidFill>
                <a:srgbClr val="000000"/>
              </a:solidFill>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01850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3A0751A-7390-4DD5-936D-1B6F29BD1CD1}" type="slidenum">
              <a:rPr lang="en-US" sz="1200" smtClean="0">
                <a:latin typeface="Times New Roman" pitchFamily="18" charset="0"/>
              </a:rPr>
              <a:pPr/>
              <a:t>31</a:t>
            </a:fld>
            <a:endParaRPr lang="en-US" sz="1200">
              <a:latin typeface="Times New Roman"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495732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32</a:t>
            </a:fld>
            <a:endParaRPr lang="en-US"/>
          </a:p>
        </p:txBody>
      </p:sp>
    </p:spTree>
    <p:extLst>
      <p:ext uri="{BB962C8B-B14F-4D97-AF65-F5344CB8AC3E}">
        <p14:creationId xmlns:p14="http://schemas.microsoft.com/office/powerpoint/2010/main" val="1435059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4EC4A58-D9B0-4160-BCCB-E80F294F69B9}" type="slidenum">
              <a:rPr lang="en-US" sz="1200" smtClean="0">
                <a:latin typeface="Times New Roman" pitchFamily="18" charset="0"/>
              </a:rPr>
              <a:pPr/>
              <a:t>33</a:t>
            </a:fld>
            <a:endParaRPr lang="en-US" sz="1200">
              <a:latin typeface="Times New Roman"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9702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latin typeface="Times New Roman" pitchFamily="18" charset="0"/>
              </a:rPr>
              <a:pPr/>
              <a:t>2</a:t>
            </a:fld>
            <a:endParaRPr lang="en-US" sz="1200">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680692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D035239-EA5B-4D0D-A775-376A4482FAD2}" type="slidenum">
              <a:rPr lang="en-US" sz="1200" smtClean="0">
                <a:latin typeface="Times New Roman" pitchFamily="18" charset="0"/>
              </a:rPr>
              <a:pPr/>
              <a:t>34</a:t>
            </a:fld>
            <a:endParaRPr lang="en-US" sz="1200">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marL="304800" indent="-304800">
              <a:defRPr/>
            </a:pPr>
            <a:r>
              <a:rPr lang="nl-NL" i="1" dirty="0">
                <a:solidFill>
                  <a:schemeClr val="tx1">
                    <a:lumMod val="50000"/>
                    <a:lumOff val="50000"/>
                  </a:schemeClr>
                </a:solidFill>
              </a:rPr>
              <a:t>Verzekeringen</a:t>
            </a:r>
          </a:p>
          <a:p>
            <a:pPr marL="304800" indent="-304800">
              <a:defRPr/>
            </a:pPr>
            <a:r>
              <a:rPr lang="nl-NL" i="1" dirty="0">
                <a:solidFill>
                  <a:schemeClr val="tx1">
                    <a:lumMod val="50000"/>
                    <a:lumOff val="50000"/>
                  </a:schemeClr>
                </a:solidFill>
              </a:rPr>
              <a:t>Esso card</a:t>
            </a:r>
          </a:p>
          <a:p>
            <a:endParaRPr lang="nl-NL" dirty="0"/>
          </a:p>
        </p:txBody>
      </p:sp>
    </p:spTree>
    <p:extLst>
      <p:ext uri="{BB962C8B-B14F-4D97-AF65-F5344CB8AC3E}">
        <p14:creationId xmlns:p14="http://schemas.microsoft.com/office/powerpoint/2010/main" val="1448506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071182EF-4E09-4C79-B09B-06E886915A5E}" type="slidenum">
              <a:rPr lang="en-US" sz="1200" smtClean="0">
                <a:latin typeface="Times New Roman" pitchFamily="18" charset="0"/>
              </a:rPr>
              <a:pPr/>
              <a:t>35</a:t>
            </a:fld>
            <a:endParaRPr lang="en-US" sz="1200">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40769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08C07AA-E47D-4974-B178-A207A0DB2D3F}" type="slidenum">
              <a:rPr lang="en-US" sz="1200" smtClean="0">
                <a:latin typeface="Times New Roman" pitchFamily="18" charset="0"/>
              </a:rPr>
              <a:pPr/>
              <a:t>3</a:t>
            </a:fld>
            <a:endParaRPr lang="en-US" sz="1200">
              <a:latin typeface="Times New Roman" pitchFamily="18"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184511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4E0A156B-7ED6-46F2-B7FC-31C8CC23ADE7}" type="slidenum">
              <a:rPr lang="en-US" sz="1200" smtClean="0">
                <a:latin typeface="Times New Roman" pitchFamily="18" charset="0"/>
              </a:rPr>
              <a:pPr/>
              <a:t>4</a:t>
            </a:fld>
            <a:endParaRPr lang="en-US" sz="1200">
              <a:latin typeface="Times New Roman"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r>
              <a:rPr lang="en-US" sz="1200" b="0" dirty="0"/>
              <a:t> (*) </a:t>
            </a:r>
            <a:r>
              <a:rPr lang="en-US" sz="1200" b="0" dirty="0" err="1"/>
              <a:t>opgebouwd</a:t>
            </a:r>
            <a:r>
              <a:rPr lang="en-US" sz="1200" b="0" dirty="0"/>
              <a:t> </a:t>
            </a:r>
            <a:r>
              <a:rPr lang="en-US" sz="1200" b="0" dirty="0" err="1"/>
              <a:t>pensioen</a:t>
            </a:r>
            <a:r>
              <a:rPr lang="en-US" sz="1200" b="0" dirty="0"/>
              <a:t> in </a:t>
            </a:r>
            <a:r>
              <a:rPr lang="en-US" sz="1200" b="0" dirty="0" err="1"/>
              <a:t>eindloonregeling</a:t>
            </a:r>
            <a:r>
              <a:rPr lang="en-US" sz="1200" b="0" dirty="0"/>
              <a:t> incl. surplus t/m 2014 </a:t>
            </a:r>
            <a:r>
              <a:rPr lang="en-US" sz="1200" b="0" dirty="0" err="1"/>
              <a:t>en</a:t>
            </a:r>
            <a:r>
              <a:rPr lang="en-US" sz="1200" b="0" dirty="0"/>
              <a:t> </a:t>
            </a:r>
            <a:r>
              <a:rPr lang="en-US" sz="1200" b="0" dirty="0" err="1"/>
              <a:t>opbouw</a:t>
            </a:r>
            <a:r>
              <a:rPr lang="en-US" sz="1200" b="0" dirty="0"/>
              <a:t> </a:t>
            </a:r>
            <a:r>
              <a:rPr lang="en-US" sz="1200" b="0" dirty="0" err="1"/>
              <a:t>middelloon</a:t>
            </a:r>
            <a:r>
              <a:rPr lang="en-US" sz="1200" b="0" dirty="0"/>
              <a:t> </a:t>
            </a:r>
            <a:r>
              <a:rPr lang="en-US" sz="1200" b="0" dirty="0" err="1"/>
              <a:t>regeling</a:t>
            </a:r>
            <a:r>
              <a:rPr lang="en-US" sz="1200" b="0" dirty="0"/>
              <a:t> 2015-2021)</a:t>
            </a:r>
            <a:endParaRPr lang="nl-NL" dirty="0"/>
          </a:p>
        </p:txBody>
      </p:sp>
    </p:spTree>
    <p:extLst>
      <p:ext uri="{BB962C8B-B14F-4D97-AF65-F5344CB8AC3E}">
        <p14:creationId xmlns:p14="http://schemas.microsoft.com/office/powerpoint/2010/main" val="1464931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a:solidFill>
                  <a:schemeClr val="tx1"/>
                </a:solidFill>
                <a:effectLst/>
                <a:latin typeface="Times New Roman" pitchFamily="18" charset="0"/>
                <a:ea typeface="+mn-ea"/>
                <a:cs typeface="+mn-cs"/>
              </a:rPr>
              <a:t>UPO geeft pensioen op pensioenleeftijd 68 jaar weer mijn pensioenoverzicht.nl geeft pensioen op AOW leeftijd weer</a:t>
            </a:r>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6</a:t>
            </a:fld>
            <a:endParaRPr lang="en-US"/>
          </a:p>
        </p:txBody>
      </p:sp>
    </p:spTree>
    <p:extLst>
      <p:ext uri="{BB962C8B-B14F-4D97-AF65-F5344CB8AC3E}">
        <p14:creationId xmlns:p14="http://schemas.microsoft.com/office/powerpoint/2010/main" val="618056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latin typeface="Times New Roman" pitchFamily="18" charset="0"/>
              </a:rPr>
              <a:pPr/>
              <a:t>8</a:t>
            </a:fld>
            <a:endParaRPr lang="en-US" sz="1200">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929479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solidFill>
                  <a:srgbClr val="000000"/>
                </a:solidFill>
                <a:latin typeface="Times New Roman" pitchFamily="18" charset="0"/>
              </a:rPr>
              <a:pPr/>
              <a:t>9</a:t>
            </a:fld>
            <a:endParaRPr lang="en-US" sz="1200">
              <a:solidFill>
                <a:srgbClr val="000000"/>
              </a:solidFill>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Het partnerpensioen wordt niet aangepast (wordt niet direct gebruikt is het uitgangspunt.</a:t>
            </a:r>
          </a:p>
          <a:p>
            <a:pPr lvl="0"/>
            <a:r>
              <a:rPr lang="nl-NL" sz="1200" kern="1200" dirty="0">
                <a:solidFill>
                  <a:schemeClr val="tx1"/>
                </a:solidFill>
                <a:effectLst/>
                <a:latin typeface="Times New Roman" pitchFamily="18" charset="0"/>
                <a:ea typeface="+mn-ea"/>
                <a:cs typeface="+mn-cs"/>
              </a:rPr>
              <a:t>De afkoop- en ruilvoeten worden steeds vastgesteld voor een periode van maximaal twee jaar.</a:t>
            </a:r>
          </a:p>
          <a:p>
            <a:pPr lvl="0"/>
            <a:r>
              <a:rPr lang="nl-NL" sz="1200" kern="1200" dirty="0">
                <a:solidFill>
                  <a:schemeClr val="tx1"/>
                </a:solidFill>
                <a:effectLst/>
                <a:latin typeface="Times New Roman" pitchFamily="18" charset="0"/>
                <a:ea typeface="+mn-ea"/>
                <a:cs typeface="+mn-cs"/>
              </a:rPr>
              <a:t>De peildatum voor de afkoop- en ruilvoeten met ingangsdatum 1 januari wordt 30 september van het jaar ervoor. Hierdoor kan Achmea tijdig op de hoogte worden gesteld van een actualisatie, al dan niet tussentijds.</a:t>
            </a:r>
          </a:p>
          <a:p>
            <a:r>
              <a:rPr lang="nl-NL" sz="1200" kern="1200" dirty="0">
                <a:solidFill>
                  <a:schemeClr val="tx1"/>
                </a:solidFill>
                <a:effectLst/>
                <a:latin typeface="Times New Roman" pitchFamily="18" charset="0"/>
                <a:ea typeface="+mn-ea"/>
                <a:cs typeface="+mn-cs"/>
              </a:rPr>
              <a:t>Gezien de relatief korte vaststellingsperiode (2 jaar) en de toegepaste rentemiddeling (</a:t>
            </a:r>
            <a:r>
              <a:rPr lang="nl-NL" sz="1200" b="1" kern="1200" dirty="0">
                <a:solidFill>
                  <a:schemeClr val="tx1"/>
                </a:solidFill>
                <a:effectLst/>
                <a:latin typeface="Times New Roman" pitchFamily="18" charset="0"/>
                <a:ea typeface="+mn-ea"/>
                <a:cs typeface="+mn-cs"/>
              </a:rPr>
              <a:t>over 12 kwartalen</a:t>
            </a:r>
            <a:r>
              <a:rPr lang="nl-NL" sz="1200" kern="1200" dirty="0">
                <a:solidFill>
                  <a:schemeClr val="tx1"/>
                </a:solidFill>
                <a:effectLst/>
                <a:latin typeface="Times New Roman" pitchFamily="18" charset="0"/>
                <a:ea typeface="+mn-ea"/>
                <a:cs typeface="+mn-cs"/>
              </a:rPr>
              <a:t>) worden de afkoop- en uitruilvoeten alleen onder bijzondere omstandigheden tussentijds aangepast (dus geen aanpassing, tenzij…). </a:t>
            </a:r>
          </a:p>
          <a:p>
            <a:r>
              <a:rPr lang="en-US" sz="1200" kern="1200" dirty="0">
                <a:solidFill>
                  <a:schemeClr val="tx1"/>
                </a:solidFill>
                <a:effectLst/>
                <a:latin typeface="Times New Roman" pitchFamily="18" charset="0"/>
                <a:ea typeface="+mn-ea"/>
                <a:cs typeface="+mn-cs"/>
              </a:rPr>
              <a:t>De </a:t>
            </a:r>
            <a:r>
              <a:rPr lang="en-US" sz="1200" kern="1200" dirty="0" err="1">
                <a:solidFill>
                  <a:schemeClr val="tx1"/>
                </a:solidFill>
                <a:effectLst/>
                <a:latin typeface="Times New Roman" pitchFamily="18" charset="0"/>
                <a:ea typeface="+mn-ea"/>
                <a:cs typeface="+mn-cs"/>
              </a:rPr>
              <a:t>rekenrente</a:t>
            </a:r>
            <a:r>
              <a:rPr lang="en-US" sz="1200" kern="1200" baseline="0" dirty="0">
                <a:solidFill>
                  <a:schemeClr val="tx1"/>
                </a:solidFill>
                <a:effectLst/>
                <a:latin typeface="Times New Roman" pitchFamily="18" charset="0"/>
                <a:ea typeface="+mn-ea"/>
                <a:cs typeface="+mn-cs"/>
              </a:rPr>
              <a:t> van DNB </a:t>
            </a:r>
            <a:r>
              <a:rPr lang="en-US" sz="1200" kern="1200" baseline="0" dirty="0" err="1">
                <a:solidFill>
                  <a:schemeClr val="tx1"/>
                </a:solidFill>
                <a:effectLst/>
                <a:latin typeface="Times New Roman" pitchFamily="18" charset="0"/>
                <a:ea typeface="+mn-ea"/>
                <a:cs typeface="+mn-cs"/>
              </a:rPr>
              <a:t>wordt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gebruikt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rente</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termijn</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structuur</a:t>
            </a:r>
            <a:r>
              <a:rPr lang="en-US" sz="1200" kern="1200" baseline="0" dirty="0">
                <a:solidFill>
                  <a:schemeClr val="tx1"/>
                </a:solidFill>
                <a:effectLst/>
                <a:latin typeface="Times New Roman" pitchFamily="18" charset="0"/>
                <a:ea typeface="+mn-ea"/>
                <a:cs typeface="+mn-cs"/>
              </a:rPr>
              <a:t> RTS)</a:t>
            </a:r>
            <a:endParaRPr lang="nl-NL" dirty="0"/>
          </a:p>
        </p:txBody>
      </p:sp>
    </p:spTree>
    <p:extLst>
      <p:ext uri="{BB962C8B-B14F-4D97-AF65-F5344CB8AC3E}">
        <p14:creationId xmlns:p14="http://schemas.microsoft.com/office/powerpoint/2010/main" val="1225708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6339B2F-6FE9-428C-AD7C-0B79C4BCEAC6}" type="slidenum">
              <a:rPr lang="en-US" sz="1200" smtClean="0">
                <a:latin typeface="Times New Roman" pitchFamily="18" charset="0"/>
              </a:rPr>
              <a:pPr/>
              <a:t>10</a:t>
            </a:fld>
            <a:endParaRPr lang="en-US" sz="1200">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r>
              <a:rPr lang="nl-NL" dirty="0">
                <a:effectLst/>
              </a:rPr>
              <a:t>het dienstverband  eindigt van rechtswege bij het bereiken van de pensioengerechtigde leeftijd. In de praktjjk betekent dit dat het dienstverband eindigt  op de eerste dag van de maand volgend op de maand waarin de medewerker de AOW-gerechtigde leeftijd bereikt of, indien dit eerder is, op de eerste dag van de maand waarop de medewerker gebruik gaat maken van de Protector (flexibele) pensioenregeling; </a:t>
            </a:r>
            <a:endParaRPr lang="nl-NL" dirty="0"/>
          </a:p>
        </p:txBody>
      </p:sp>
    </p:spTree>
    <p:extLst>
      <p:ext uri="{BB962C8B-B14F-4D97-AF65-F5344CB8AC3E}">
        <p14:creationId xmlns:p14="http://schemas.microsoft.com/office/powerpoint/2010/main" val="2866553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D25E0DC-DC06-4101-845A-A1E947943EA6}" type="slidenum">
              <a:rPr lang="en-US" sz="1200" smtClean="0">
                <a:latin typeface="Times New Roman" pitchFamily="18" charset="0"/>
              </a:rPr>
              <a:pPr/>
              <a:t>11</a:t>
            </a:fld>
            <a:endParaRPr lang="en-US" sz="1200">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628338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54B195B4-AF2E-497B-9EF5-04D6CDA29350}"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415726"/>
            <a:ext cx="1621677" cy="353599"/>
          </a:xfrm>
          <a:prstGeom prst="rect">
            <a:avLst/>
          </a:prstGeom>
        </p:spPr>
      </p:pic>
    </p:spTree>
    <p:extLst>
      <p:ext uri="{BB962C8B-B14F-4D97-AF65-F5344CB8AC3E}">
        <p14:creationId xmlns:p14="http://schemas.microsoft.com/office/powerpoint/2010/main" val="3816312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9B0BF5-1C58-4BF5-AA6B-4565716DBD64}"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315200" y="6400800"/>
            <a:ext cx="1621696" cy="355330"/>
          </a:xfrm>
          <a:prstGeom prst="rect">
            <a:avLst/>
          </a:prstGeom>
        </p:spPr>
      </p:pic>
    </p:spTree>
    <p:extLst>
      <p:ext uri="{BB962C8B-B14F-4D97-AF65-F5344CB8AC3E}">
        <p14:creationId xmlns:p14="http://schemas.microsoft.com/office/powerpoint/2010/main" val="371610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0247961-F6E6-44AF-A599-81E27CDF7F4C}"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352001"/>
            <a:ext cx="1621677" cy="353599"/>
          </a:xfrm>
          <a:prstGeom prst="rect">
            <a:avLst/>
          </a:prstGeom>
        </p:spPr>
      </p:pic>
    </p:spTree>
    <p:extLst>
      <p:ext uri="{BB962C8B-B14F-4D97-AF65-F5344CB8AC3E}">
        <p14:creationId xmlns:p14="http://schemas.microsoft.com/office/powerpoint/2010/main" val="461489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CAFE1E16-8952-4278-9C2B-C3BD33C40B50}" type="slidenum">
              <a:rPr lang="en-US"/>
              <a:pPr>
                <a:defRPr/>
              </a:pPr>
              <a:t>‹#›</a:t>
            </a:fld>
            <a:endParaRPr lang="en-US"/>
          </a:p>
        </p:txBody>
      </p:sp>
      <p:pic>
        <p:nvPicPr>
          <p:cNvPr id="4" name="Picture 3"/>
          <p:cNvPicPr>
            <a:picLocks noChangeAspect="1"/>
          </p:cNvPicPr>
          <p:nvPr userDrawn="1"/>
        </p:nvPicPr>
        <p:blipFill>
          <a:blip r:embed="rId2"/>
          <a:stretch>
            <a:fillRect/>
          </a:stretch>
        </p:blipFill>
        <p:spPr>
          <a:xfrm>
            <a:off x="7239000" y="6406299"/>
            <a:ext cx="1621677" cy="353599"/>
          </a:xfrm>
          <a:prstGeom prst="rect">
            <a:avLst/>
          </a:prstGeom>
        </p:spPr>
      </p:pic>
    </p:spTree>
    <p:extLst>
      <p:ext uri="{BB962C8B-B14F-4D97-AF65-F5344CB8AC3E}">
        <p14:creationId xmlns:p14="http://schemas.microsoft.com/office/powerpoint/2010/main" val="9301273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533400" y="64008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pPr>
              <a:defRPr/>
            </a:pPr>
            <a:fld id="{9A90311C-2BD5-49E4-BA00-D1D3BE0037BF}" type="slidenum">
              <a:rPr lang="en-US"/>
              <a:pPr>
                <a:defRPr/>
              </a:pPr>
              <a:t>‹#›</a:t>
            </a:fld>
            <a:endParaRPr lang="en-US"/>
          </a:p>
        </p:txBody>
      </p:sp>
      <p:sp>
        <p:nvSpPr>
          <p:cNvPr id="1027" name="Rectangle 2"/>
          <p:cNvSpPr>
            <a:spLocks noGrp="1" noChangeArrowheads="1"/>
          </p:cNvSpPr>
          <p:nvPr>
            <p:ph type="title"/>
          </p:nvPr>
        </p:nvSpPr>
        <p:spPr bwMode="auto">
          <a:xfrm>
            <a:off x="457200" y="0"/>
            <a:ext cx="6553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Line 19"/>
          <p:cNvSpPr>
            <a:spLocks noChangeShapeType="1"/>
          </p:cNvSpPr>
          <p:nvPr/>
        </p:nvSpPr>
        <p:spPr bwMode="auto">
          <a:xfrm>
            <a:off x="457200" y="685800"/>
            <a:ext cx="8229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3"/>
          <p:cNvSpPr>
            <a:spLocks noGrp="1" noChangeArrowheads="1"/>
          </p:cNvSpPr>
          <p:nvPr>
            <p:ph type="body" idx="1"/>
          </p:nvPr>
        </p:nvSpPr>
        <p:spPr bwMode="auto">
          <a:xfrm>
            <a:off x="457200" y="838200"/>
            <a:ext cx="8269288" cy="5257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Lst>
  <p:hf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p:titleStyle>
    <p:bodyStyle>
      <a:lvl1pPr marL="284163" indent="-284163" algn="l" rtl="0" eaLnBrk="0" fontAlgn="base" hangingPunct="0">
        <a:spcBef>
          <a:spcPct val="20000"/>
        </a:spcBef>
        <a:spcAft>
          <a:spcPct val="0"/>
        </a:spcAft>
        <a:buClr>
          <a:schemeClr val="tx1"/>
        </a:buClr>
        <a:buChar char="•"/>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1600">
          <a:solidFill>
            <a:schemeClr val="tx1"/>
          </a:solidFill>
          <a:latin typeface="+mn-lt"/>
        </a:defRPr>
      </a:lvl2pPr>
      <a:lvl3pPr marL="1143000" indent="-228600" algn="l" rtl="0" eaLnBrk="0" fontAlgn="base" hangingPunct="0">
        <a:spcBef>
          <a:spcPct val="20000"/>
        </a:spcBef>
        <a:spcAft>
          <a:spcPct val="0"/>
        </a:spcAft>
        <a:buClr>
          <a:schemeClr val="tx1"/>
        </a:buClr>
        <a:buChar char="•"/>
        <a:defRPr sz="1600">
          <a:solidFill>
            <a:schemeClr val="tx1"/>
          </a:solidFill>
          <a:latin typeface="+mn-lt"/>
        </a:defRPr>
      </a:lvl3pPr>
      <a:lvl4pPr marL="1600200" indent="-228600" algn="l" rtl="0" eaLnBrk="0" fontAlgn="base" hangingPunct="0">
        <a:spcBef>
          <a:spcPct val="20000"/>
        </a:spcBef>
        <a:spcAft>
          <a:spcPct val="0"/>
        </a:spcAft>
        <a:buClr>
          <a:schemeClr val="tx1"/>
        </a:buClr>
        <a:buChar char="–"/>
        <a:defRPr sz="1600">
          <a:solidFill>
            <a:schemeClr val="tx1"/>
          </a:solidFill>
          <a:latin typeface="+mn-lt"/>
        </a:defRPr>
      </a:lvl4pPr>
      <a:lvl5pPr marL="2057400" indent="-228600" algn="l" rtl="0" eaLnBrk="0" fontAlgn="base" hangingPunct="0">
        <a:spcBef>
          <a:spcPct val="20000"/>
        </a:spcBef>
        <a:spcAft>
          <a:spcPct val="0"/>
        </a:spcAft>
        <a:buClr>
          <a:schemeClr val="tx1"/>
        </a:buClr>
        <a:buChar char="»"/>
        <a:defRPr sz="1600">
          <a:solidFill>
            <a:schemeClr val="tx1"/>
          </a:solidFill>
          <a:latin typeface="+mn-lt"/>
        </a:defRPr>
      </a:lvl5pPr>
      <a:lvl6pPr marL="2514600" indent="-228600" algn="l" rtl="0" eaLnBrk="0" fontAlgn="base" hangingPunct="0">
        <a:spcBef>
          <a:spcPct val="20000"/>
        </a:spcBef>
        <a:spcAft>
          <a:spcPct val="0"/>
        </a:spcAft>
        <a:buClr>
          <a:schemeClr val="tx1"/>
        </a:buClr>
        <a:buChar char="»"/>
        <a:defRPr sz="1600">
          <a:solidFill>
            <a:schemeClr val="tx1"/>
          </a:solidFill>
          <a:latin typeface="+mn-lt"/>
        </a:defRPr>
      </a:lvl6pPr>
      <a:lvl7pPr marL="2971800" indent="-228600" algn="l" rtl="0" eaLnBrk="0" fontAlgn="base" hangingPunct="0">
        <a:spcBef>
          <a:spcPct val="20000"/>
        </a:spcBef>
        <a:spcAft>
          <a:spcPct val="0"/>
        </a:spcAft>
        <a:buClr>
          <a:schemeClr val="tx1"/>
        </a:buClr>
        <a:buChar char="»"/>
        <a:defRPr sz="1600">
          <a:solidFill>
            <a:schemeClr val="tx1"/>
          </a:solidFill>
          <a:latin typeface="+mn-lt"/>
        </a:defRPr>
      </a:lvl7pPr>
      <a:lvl8pPr marL="3429000" indent="-228600" algn="l" rtl="0" eaLnBrk="0" fontAlgn="base" hangingPunct="0">
        <a:spcBef>
          <a:spcPct val="20000"/>
        </a:spcBef>
        <a:spcAft>
          <a:spcPct val="0"/>
        </a:spcAft>
        <a:buClr>
          <a:schemeClr val="tx1"/>
        </a:buClr>
        <a:buChar char="»"/>
        <a:defRPr sz="1600">
          <a:solidFill>
            <a:schemeClr val="tx1"/>
          </a:solidFill>
          <a:latin typeface="+mn-lt"/>
        </a:defRPr>
      </a:lvl8pPr>
      <a:lvl9pPr marL="3886200" indent="-228600" algn="l" rtl="0" eaLnBrk="0" fontAlgn="base" hangingPunct="0">
        <a:spcBef>
          <a:spcPct val="20000"/>
        </a:spcBef>
        <a:spcAft>
          <a:spcPct val="0"/>
        </a:spcAft>
        <a:buClr>
          <a:schemeClr val="tx1"/>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mprod.service-now.com/ec?id=kb_article&amp;sysparm_article=KB002234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emprod.service-now.com/ec?id=sc_cat_item&amp;sys_id=7e893fe987bbe5d47600642e8bbb3562"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mprod.service-now.com/ec?id=kb_article&amp;sysparm_article=KB002022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s://emprod.service-now.com/ec?id=kb_article&amp;table=kb_knowledge&amp;sys_kb_id=a81004ae93619a10e824fb7c5cba10b0&amp;recordUrl=%2Fkb_view.do%3Fsys_kb_id%3Da81004ae93619a10e824fb7c5cba10b0"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benify.com/fps/wspr/e/w/sso/saml2/start/exx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vb.nl/" TargetMode="External"/><Relationship Id="rId2" Type="http://schemas.openxmlformats.org/officeDocument/2006/relationships/hyperlink" Target="https://www.rijksoverheid.nl/onderwerpen/algemene-ouderdomswet-aow/nieuws/2022/11/09/aow-leeftijd-in-2028-met-drie-maanden-omhoo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569232" y="1219200"/>
            <a:ext cx="8229600" cy="3048000"/>
          </a:xfrm>
        </p:spPr>
        <p:txBody>
          <a:bodyPr/>
          <a:lstStyle/>
          <a:p>
            <a:r>
              <a:rPr lang="nl-NL" sz="4000" dirty="0"/>
              <a:t>FLEXIBEL MET PENSIOEN</a:t>
            </a:r>
          </a:p>
          <a:p>
            <a:endParaRPr lang="nl-NL" sz="2000" dirty="0"/>
          </a:p>
          <a:p>
            <a:r>
              <a:rPr lang="nl-NL" sz="2800" b="0" dirty="0"/>
              <a:t>Pensioenregeling D</a:t>
            </a:r>
          </a:p>
          <a:p>
            <a:endParaRPr lang="en-US" sz="2000" b="0" dirty="0"/>
          </a:p>
          <a:p>
            <a:r>
              <a:rPr lang="nl-NL" sz="2000" b="0" dirty="0"/>
              <a:t>November 2025</a:t>
            </a:r>
          </a:p>
          <a:p>
            <a:endParaRPr lang="nl-NL" sz="2000" b="0" dirty="0"/>
          </a:p>
          <a:p>
            <a:endParaRPr lang="nl-NL" sz="2000"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168" y="4953000"/>
            <a:ext cx="8591550" cy="1638300"/>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cap="flat" cmpd="sng" algn="ctr">
                <a:solidFill>
                  <a:srgbClr val="666666"/>
                </a:solidFill>
                <a:prstDash val="solid"/>
                <a:miter lim="800000"/>
                <a:headEnd type="none" w="med" len="med"/>
                <a:tailEnd type="none" w="med" len="me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22FC037-FDCF-4EC6-94C9-771E3B9659FA}" type="slidenum">
              <a:rPr lang="en-US" sz="1400" smtClean="0">
                <a:latin typeface="Times New Roman" pitchFamily="18" charset="0"/>
              </a:rPr>
              <a:pPr/>
              <a:t>10</a:t>
            </a:fld>
            <a:endParaRPr lang="en-US" sz="1400">
              <a:latin typeface="Times New Roman" pitchFamily="18" charset="0"/>
            </a:endParaRPr>
          </a:p>
        </p:txBody>
      </p:sp>
      <p:sp>
        <p:nvSpPr>
          <p:cNvPr id="13315" name="Rectangle 2"/>
          <p:cNvSpPr>
            <a:spLocks noGrp="1" noChangeArrowheads="1"/>
          </p:cNvSpPr>
          <p:nvPr>
            <p:ph type="title"/>
          </p:nvPr>
        </p:nvSpPr>
        <p:spPr>
          <a:xfrm>
            <a:off x="457200" y="0"/>
            <a:ext cx="8305800" cy="838200"/>
          </a:xfrm>
        </p:spPr>
        <p:txBody>
          <a:bodyPr/>
          <a:lstStyle/>
          <a:p>
            <a:r>
              <a:rPr lang="nl-NL" sz="3200" dirty="0"/>
              <a:t>Overbrugging tot pensioenleeftijd</a:t>
            </a:r>
            <a:endParaRPr lang="en-US" sz="3200" dirty="0"/>
          </a:p>
        </p:txBody>
      </p:sp>
      <p:sp>
        <p:nvSpPr>
          <p:cNvPr id="13316" name="Rectangle 3"/>
          <p:cNvSpPr>
            <a:spLocks noGrp="1" noChangeArrowheads="1"/>
          </p:cNvSpPr>
          <p:nvPr>
            <p:ph type="body" idx="1"/>
          </p:nvPr>
        </p:nvSpPr>
        <p:spPr>
          <a:xfrm>
            <a:off x="457200" y="762000"/>
            <a:ext cx="8305800" cy="2667000"/>
          </a:xfrm>
        </p:spPr>
        <p:txBody>
          <a:bodyPr/>
          <a:lstStyle/>
          <a:p>
            <a:pPr marL="0" indent="0">
              <a:lnSpc>
                <a:spcPct val="90000"/>
              </a:lnSpc>
              <a:buNone/>
            </a:pPr>
            <a:r>
              <a:rPr lang="nl-NL" sz="1800" dirty="0"/>
              <a:t>  AOW- en pensioenleeftijd lopen mogelijk niet gelijk</a:t>
            </a:r>
          </a:p>
          <a:p>
            <a:pPr marL="762000" lvl="1" indent="-304800">
              <a:lnSpc>
                <a:spcPct val="90000"/>
              </a:lnSpc>
            </a:pPr>
            <a:r>
              <a:rPr lang="nl-NL" sz="1400" dirty="0"/>
              <a:t>AOW op AOW-gerechtigde leeftijd; pensioen op 68 jaar</a:t>
            </a:r>
          </a:p>
          <a:p>
            <a:pPr marL="762000" lvl="1" indent="-304800">
              <a:lnSpc>
                <a:spcPct val="90000"/>
              </a:lnSpc>
            </a:pPr>
            <a:r>
              <a:rPr lang="nl-NL" sz="1400" dirty="0"/>
              <a:t>Het dienstverband eindigt  op de eerste dag van de maand volgend op de maand waarin de medewerker de AOW-gerechtigde leeftijd bereikt</a:t>
            </a:r>
          </a:p>
          <a:p>
            <a:pPr marL="0" indent="0">
              <a:lnSpc>
                <a:spcPct val="90000"/>
              </a:lnSpc>
              <a:buNone/>
            </a:pPr>
            <a:r>
              <a:rPr lang="nl-NL" dirty="0"/>
              <a:t>   Behoefte aan extra uitkering:</a:t>
            </a:r>
            <a:endParaRPr lang="nl-NL" sz="800" dirty="0"/>
          </a:p>
          <a:p>
            <a:pPr marL="763587" lvl="1" indent="-304800">
              <a:lnSpc>
                <a:spcPct val="90000"/>
              </a:lnSpc>
            </a:pPr>
            <a:r>
              <a:rPr lang="nl-NL" sz="1400" b="0" dirty="0"/>
              <a:t>Opname dagen verlofspaarregeling </a:t>
            </a:r>
            <a:r>
              <a:rPr lang="en-US" sz="1400" b="0" dirty="0"/>
              <a:t>(VSR)</a:t>
            </a:r>
            <a:endParaRPr lang="nl-NL" sz="1400" b="0" dirty="0"/>
          </a:p>
          <a:p>
            <a:pPr marL="763587" lvl="1" indent="-304800">
              <a:lnSpc>
                <a:spcPct val="90000"/>
              </a:lnSpc>
            </a:pPr>
            <a:r>
              <a:rPr lang="nl-NL" sz="1400" b="0" dirty="0"/>
              <a:t>Inkoop aangepast overbruggingspensioen (“inkoop AOW”)</a:t>
            </a:r>
          </a:p>
          <a:p>
            <a:pPr marL="763587" lvl="1" indent="-304800">
              <a:lnSpc>
                <a:spcPct val="90000"/>
              </a:lnSpc>
            </a:pPr>
            <a:r>
              <a:rPr lang="nl-NL" sz="1400" b="0" dirty="0"/>
              <a:t>Hoog en daarna Laag constructie</a:t>
            </a:r>
          </a:p>
          <a:p>
            <a:pPr marL="763587" lvl="1" indent="-304800">
              <a:lnSpc>
                <a:spcPct val="90000"/>
              </a:lnSpc>
            </a:pPr>
            <a:r>
              <a:rPr lang="nl-NL" sz="1400" b="0" dirty="0"/>
              <a:t>Eigen middelen (pensioensparen, koopsompolissen) </a:t>
            </a:r>
          </a:p>
          <a:p>
            <a:pPr marL="304800" indent="-304800">
              <a:lnSpc>
                <a:spcPct val="90000"/>
              </a:lnSpc>
            </a:pPr>
            <a:endParaRPr lang="nl-NL" sz="800" dirty="0"/>
          </a:p>
          <a:p>
            <a:pPr marL="304800" indent="-304800">
              <a:lnSpc>
                <a:spcPct val="90000"/>
              </a:lnSpc>
              <a:buFontTx/>
              <a:buNone/>
            </a:pPr>
            <a:r>
              <a:rPr lang="nl-NL" dirty="0">
                <a:solidFill>
                  <a:srgbClr val="FF0000"/>
                </a:solidFill>
                <a:latin typeface="Arial Black" panose="020B0A04020102020204" pitchFamily="34" charset="0"/>
              </a:rPr>
              <a:t>    	        Gebruik de pensioenplanner voor uw planning</a:t>
            </a:r>
          </a:p>
        </p:txBody>
      </p:sp>
      <p:sp>
        <p:nvSpPr>
          <p:cNvPr id="440324" name="Rectangle 4"/>
          <p:cNvSpPr>
            <a:spLocks noChangeArrowheads="1"/>
          </p:cNvSpPr>
          <p:nvPr/>
        </p:nvSpPr>
        <p:spPr bwMode="auto">
          <a:xfrm>
            <a:off x="762000" y="3505200"/>
            <a:ext cx="1219200" cy="2895600"/>
          </a:xfrm>
          <a:prstGeom prst="rect">
            <a:avLst/>
          </a:prstGeom>
          <a:solidFill>
            <a:schemeClr val="accent1">
              <a:lumMod val="50000"/>
            </a:schemeClr>
          </a:solidFill>
          <a:ln w="9525">
            <a:solidFill>
              <a:schemeClr val="bg2"/>
            </a:solidFill>
            <a:miter lim="800000"/>
            <a:headEnd/>
            <a:tailEnd/>
          </a:ln>
          <a:effectLst/>
        </p:spPr>
        <p:txBody>
          <a:bodyPr wrap="none" anchor="ctr"/>
          <a:lstStyle/>
          <a:p>
            <a:r>
              <a:rPr lang="nl-NL" sz="1800" b="1" dirty="0">
                <a:solidFill>
                  <a:schemeClr val="bg1"/>
                </a:solidFill>
              </a:rPr>
              <a:t>Salaris</a:t>
            </a:r>
            <a:endParaRPr lang="nl-NL" sz="1800" dirty="0">
              <a:solidFill>
                <a:schemeClr val="bg1"/>
              </a:solidFill>
            </a:endParaRPr>
          </a:p>
        </p:txBody>
      </p:sp>
      <p:sp>
        <p:nvSpPr>
          <p:cNvPr id="440325" name="Rectangle 5"/>
          <p:cNvSpPr>
            <a:spLocks noChangeArrowheads="1"/>
          </p:cNvSpPr>
          <p:nvPr/>
        </p:nvSpPr>
        <p:spPr bwMode="auto">
          <a:xfrm>
            <a:off x="3048000" y="4114800"/>
            <a:ext cx="1828800" cy="838200"/>
          </a:xfrm>
          <a:prstGeom prst="rect">
            <a:avLst/>
          </a:prstGeom>
          <a:solidFill>
            <a:srgbClr val="FF0000"/>
          </a:solidFill>
          <a:ln w="9525">
            <a:solidFill>
              <a:schemeClr val="bg2"/>
            </a:solidFill>
            <a:miter lim="800000"/>
            <a:headEnd/>
            <a:tailEnd/>
          </a:ln>
          <a:effectLst/>
        </p:spPr>
        <p:txBody>
          <a:bodyPr wrap="none" anchor="ctr"/>
          <a:lstStyle/>
          <a:p>
            <a:endParaRPr lang="nl-NL" sz="2000" b="1" dirty="0">
              <a:solidFill>
                <a:schemeClr val="bg2"/>
              </a:solidFill>
              <a:latin typeface="Times New Roman" pitchFamily="18" charset="0"/>
            </a:endParaRPr>
          </a:p>
          <a:p>
            <a:r>
              <a:rPr lang="nl-NL" sz="1800" b="1" dirty="0">
                <a:solidFill>
                  <a:schemeClr val="tx2"/>
                </a:solidFill>
              </a:rPr>
              <a:t>Overbrugging</a:t>
            </a:r>
          </a:p>
          <a:p>
            <a:endParaRPr lang="nl-NL" sz="2400" dirty="0">
              <a:latin typeface="Times New Roman" pitchFamily="18" charset="0"/>
            </a:endParaRPr>
          </a:p>
        </p:txBody>
      </p:sp>
      <p:sp>
        <p:nvSpPr>
          <p:cNvPr id="440326" name="Rectangle 6"/>
          <p:cNvSpPr>
            <a:spLocks noChangeArrowheads="1"/>
          </p:cNvSpPr>
          <p:nvPr/>
        </p:nvSpPr>
        <p:spPr bwMode="auto">
          <a:xfrm>
            <a:off x="4876800" y="4114800"/>
            <a:ext cx="2743200" cy="838200"/>
          </a:xfrm>
          <a:prstGeom prst="rect">
            <a:avLst/>
          </a:prstGeom>
          <a:solidFill>
            <a:schemeClr val="bg2"/>
          </a:solidFill>
          <a:ln w="9525">
            <a:solidFill>
              <a:schemeClr val="bg2"/>
            </a:solidFill>
            <a:miter lim="800000"/>
            <a:headEnd/>
            <a:tailEnd/>
          </a:ln>
          <a:effectLst/>
        </p:spPr>
        <p:txBody>
          <a:bodyPr wrap="none" anchor="ctr"/>
          <a:lstStyle/>
          <a:p>
            <a:r>
              <a:rPr lang="nl-NL" sz="1800" b="1">
                <a:solidFill>
                  <a:schemeClr val="tx2"/>
                </a:solidFill>
              </a:rPr>
              <a:t>AOW</a:t>
            </a:r>
            <a:endParaRPr lang="nl-NL" sz="1800">
              <a:solidFill>
                <a:schemeClr val="tx2"/>
              </a:solidFill>
            </a:endParaRPr>
          </a:p>
        </p:txBody>
      </p:sp>
      <p:sp>
        <p:nvSpPr>
          <p:cNvPr id="440327" name="Rectangle 7"/>
          <p:cNvSpPr>
            <a:spLocks noChangeArrowheads="1"/>
          </p:cNvSpPr>
          <p:nvPr/>
        </p:nvSpPr>
        <p:spPr bwMode="auto">
          <a:xfrm>
            <a:off x="3048000" y="4953000"/>
            <a:ext cx="4572000" cy="1447800"/>
          </a:xfrm>
          <a:prstGeom prst="rect">
            <a:avLst/>
          </a:prstGeom>
          <a:solidFill>
            <a:srgbClr val="FF0000"/>
          </a:solidFill>
          <a:ln w="9525">
            <a:solidFill>
              <a:schemeClr val="bg2"/>
            </a:solidFill>
            <a:miter lim="800000"/>
            <a:headEnd/>
            <a:tailEnd/>
          </a:ln>
          <a:effectLst/>
        </p:spPr>
        <p:txBody>
          <a:bodyPr wrap="none" anchor="ctr"/>
          <a:lstStyle/>
          <a:p>
            <a:r>
              <a:rPr lang="nl-NL" sz="1800" b="1">
                <a:solidFill>
                  <a:schemeClr val="tx2"/>
                </a:solidFill>
              </a:rPr>
              <a:t>Ouderdomspensioen</a:t>
            </a:r>
            <a:endParaRPr lang="nl-NL" sz="1800">
              <a:solidFill>
                <a:schemeClr val="tx2"/>
              </a:solidFill>
            </a:endParaRPr>
          </a:p>
        </p:txBody>
      </p:sp>
      <p:sp>
        <p:nvSpPr>
          <p:cNvPr id="440329" name="Text Box 9"/>
          <p:cNvSpPr txBox="1">
            <a:spLocks noChangeArrowheads="1"/>
          </p:cNvSpPr>
          <p:nvPr/>
        </p:nvSpPr>
        <p:spPr bwMode="auto">
          <a:xfrm>
            <a:off x="4800600" y="3806825"/>
            <a:ext cx="16002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spcBef>
                <a:spcPct val="50000"/>
              </a:spcBef>
            </a:pPr>
            <a:r>
              <a:rPr lang="en-US" sz="1400" b="1" i="1" dirty="0"/>
              <a:t>AOW </a:t>
            </a:r>
            <a:r>
              <a:rPr lang="en-US" sz="1400" b="1" i="1" dirty="0" err="1"/>
              <a:t>gerechtigd</a:t>
            </a:r>
            <a:endParaRPr lang="en-US" sz="1400" b="1" i="1" dirty="0"/>
          </a:p>
        </p:txBody>
      </p:sp>
      <p:sp>
        <p:nvSpPr>
          <p:cNvPr id="440332" name="Rectangle 12"/>
          <p:cNvSpPr>
            <a:spLocks noChangeArrowheads="1"/>
          </p:cNvSpPr>
          <p:nvPr/>
        </p:nvSpPr>
        <p:spPr bwMode="auto">
          <a:xfrm>
            <a:off x="1981200" y="3505200"/>
            <a:ext cx="1066800" cy="2895600"/>
          </a:xfrm>
          <a:prstGeom prst="rect">
            <a:avLst/>
          </a:prstGeom>
          <a:solidFill>
            <a:schemeClr val="accent2"/>
          </a:solidFill>
          <a:ln w="9525">
            <a:solidFill>
              <a:schemeClr val="bg2"/>
            </a:solidFill>
            <a:miter lim="800000"/>
            <a:headEnd/>
            <a:tailEnd/>
          </a:ln>
          <a:effectLst/>
        </p:spPr>
        <p:txBody>
          <a:bodyPr wrap="none" anchor="ctr"/>
          <a:lstStyle/>
          <a:p>
            <a:r>
              <a:rPr lang="nl-NL" sz="1800" b="1" dirty="0">
                <a:solidFill>
                  <a:schemeClr val="bg1"/>
                </a:solidFill>
              </a:rPr>
              <a:t>Verlof</a:t>
            </a:r>
          </a:p>
          <a:p>
            <a:r>
              <a:rPr lang="nl-NL" sz="1800" b="1" dirty="0">
                <a:solidFill>
                  <a:schemeClr val="bg1"/>
                </a:solidFill>
              </a:rPr>
              <a:t>sparen</a:t>
            </a:r>
            <a:endParaRPr lang="nl-NL" sz="1800" dirty="0">
              <a:solidFill>
                <a:schemeClr val="bg1"/>
              </a:solidFill>
            </a:endParaRPr>
          </a:p>
        </p:txBody>
      </p:sp>
      <p:sp>
        <p:nvSpPr>
          <p:cNvPr id="2" name="Right Arrow 1"/>
          <p:cNvSpPr/>
          <p:nvPr/>
        </p:nvSpPr>
        <p:spPr bwMode="auto">
          <a:xfrm>
            <a:off x="762000" y="3048000"/>
            <a:ext cx="533400" cy="304800"/>
          </a:xfrm>
          <a:prstGeom prst="right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BE" sz="1000" b="0" i="0" u="none" strike="noStrike" cap="none" normalizeH="0" baseline="0" dirty="0">
                <a:ln>
                  <a:noFill/>
                </a:ln>
                <a:solidFill>
                  <a:schemeClr val="tx1"/>
                </a:solidFill>
                <a:effectLst/>
                <a:latin typeface="Arial" charset="0"/>
              </a:rPr>
              <a:t> </a:t>
            </a:r>
            <a:endParaRPr kumimoji="0" lang="en-US" sz="1000" b="0" i="0" u="none" strike="noStrike" cap="none" normalizeH="0" baseline="0" dirty="0">
              <a:ln>
                <a:noFill/>
              </a:ln>
              <a:solidFill>
                <a:schemeClr val="tx1"/>
              </a:solidFill>
              <a:effectLst/>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E9F5AB13-9B11-4299-BB85-515FA0AFD3F4}" type="slidenum">
              <a:rPr lang="en-US" sz="1400" smtClean="0">
                <a:latin typeface="Times New Roman" pitchFamily="18" charset="0"/>
              </a:rPr>
              <a:pPr/>
              <a:t>11</a:t>
            </a:fld>
            <a:endParaRPr lang="en-US" sz="1400">
              <a:latin typeface="Times New Roman" pitchFamily="18" charset="0"/>
            </a:endParaRPr>
          </a:p>
        </p:txBody>
      </p:sp>
      <p:sp>
        <p:nvSpPr>
          <p:cNvPr id="14339" name="Rectangle 2"/>
          <p:cNvSpPr>
            <a:spLocks noGrp="1" noChangeArrowheads="1"/>
          </p:cNvSpPr>
          <p:nvPr>
            <p:ph type="title"/>
          </p:nvPr>
        </p:nvSpPr>
        <p:spPr>
          <a:xfrm>
            <a:off x="485775" y="25400"/>
            <a:ext cx="8305800" cy="838200"/>
          </a:xfrm>
        </p:spPr>
        <p:txBody>
          <a:bodyPr/>
          <a:lstStyle/>
          <a:p>
            <a:r>
              <a:rPr lang="nl-NL" sz="3200" dirty="0"/>
              <a:t>Nabestaandenpensioen</a:t>
            </a:r>
            <a:endParaRPr lang="en-US" sz="3200" dirty="0"/>
          </a:p>
        </p:txBody>
      </p:sp>
      <p:pic>
        <p:nvPicPr>
          <p:cNvPr id="3" name="Picture 2"/>
          <p:cNvPicPr>
            <a:picLocks noChangeAspect="1"/>
          </p:cNvPicPr>
          <p:nvPr/>
        </p:nvPicPr>
        <p:blipFill>
          <a:blip r:embed="rId3"/>
          <a:stretch>
            <a:fillRect/>
          </a:stretch>
        </p:blipFill>
        <p:spPr>
          <a:xfrm>
            <a:off x="1462770" y="1097078"/>
            <a:ext cx="6218459" cy="4663844"/>
          </a:xfrm>
          <a:prstGeom prst="rect">
            <a:avLst/>
          </a:prstGeom>
        </p:spPr>
      </p:pic>
    </p:spTree>
    <p:extLst>
      <p:ext uri="{BB962C8B-B14F-4D97-AF65-F5344CB8AC3E}">
        <p14:creationId xmlns:p14="http://schemas.microsoft.com/office/powerpoint/2010/main" val="2100855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46E1F27-0F16-4B5E-87B8-6FF6E558EA62}" type="slidenum">
              <a:rPr lang="en-US" sz="1400" smtClean="0">
                <a:latin typeface="Times New Roman" pitchFamily="18" charset="0"/>
              </a:rPr>
              <a:pPr/>
              <a:t>12</a:t>
            </a:fld>
            <a:endParaRPr lang="en-US" sz="1400">
              <a:latin typeface="Times New Roman" pitchFamily="18" charset="0"/>
            </a:endParaRPr>
          </a:p>
        </p:txBody>
      </p:sp>
      <p:sp>
        <p:nvSpPr>
          <p:cNvPr id="15363"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5364" name="Rectangle 3"/>
          <p:cNvSpPr>
            <a:spLocks noGrp="1" noChangeArrowheads="1"/>
          </p:cNvSpPr>
          <p:nvPr>
            <p:ph type="body" idx="1"/>
          </p:nvPr>
        </p:nvSpPr>
        <p:spPr>
          <a:xfrm>
            <a:off x="457200" y="877888"/>
            <a:ext cx="8686800" cy="5105400"/>
          </a:xfrm>
        </p:spPr>
        <p:txBody>
          <a:bodyPr/>
          <a:lstStyle/>
          <a:p>
            <a:pPr marL="304800" indent="-304800"/>
            <a:r>
              <a:rPr lang="nl-NL" dirty="0"/>
              <a:t>Opgebouwde  en geïndexeerde partnerpensioen op datum gebeurtenis plus geprojecteerd recht in % tot aan standaard pensioendatum </a:t>
            </a:r>
          </a:p>
          <a:p>
            <a:pPr marL="304800" indent="-304800"/>
            <a:endParaRPr lang="nl-NL" dirty="0"/>
          </a:p>
          <a:p>
            <a:pPr marL="304800" indent="-304800"/>
            <a:r>
              <a:rPr lang="nl-NL" dirty="0"/>
              <a:t>Hoogte is 1,313 % van laatste pensioengrondslag</a:t>
            </a:r>
          </a:p>
          <a:p>
            <a:pPr marL="457200" lvl="1" indent="0">
              <a:buNone/>
            </a:pPr>
            <a:endParaRPr lang="nl-NL" dirty="0"/>
          </a:p>
          <a:p>
            <a:pPr marL="304800" indent="-304800"/>
            <a:r>
              <a:rPr lang="nl-NL" dirty="0"/>
              <a:t>Uitsluitend uit te keren bij overlijden </a:t>
            </a:r>
            <a:r>
              <a:rPr lang="nl-NL" dirty="0">
                <a:solidFill>
                  <a:srgbClr val="FF0000"/>
                </a:solidFill>
              </a:rPr>
              <a:t>vóór </a:t>
            </a:r>
            <a:r>
              <a:rPr lang="nl-NL" dirty="0"/>
              <a:t>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€ 10.304 / bruto per jaar </a:t>
            </a:r>
          </a:p>
          <a:p>
            <a:pPr marL="763587" lvl="1" indent="-304800"/>
            <a:r>
              <a:rPr lang="nl-NL" dirty="0"/>
              <a:t>tot rechthebbende partner AOW gerechtigd wordt</a:t>
            </a:r>
          </a:p>
          <a:p>
            <a:pPr marL="458787" lvl="1" indent="0">
              <a:buNone/>
            </a:pPr>
            <a:endParaRPr lang="nl-NL" dirty="0"/>
          </a:p>
          <a:p>
            <a:pPr marL="0" indent="0">
              <a:buNone/>
            </a:pPr>
            <a:r>
              <a:rPr lang="nl-NL" dirty="0"/>
              <a:t>Voor medewerkers met een inkomen hoger dan € 137.800 heeft de werkgever een aanvullende overlijdensrisico verzekering bij Elipse Swisslife</a:t>
            </a:r>
          </a:p>
          <a:p>
            <a:pPr marL="763587" lvl="1" indent="-304800"/>
            <a:r>
              <a:rPr lang="nl-NL" dirty="0"/>
              <a:t>Netto kapitaal bij overlijden in actieve dienst </a:t>
            </a:r>
          </a:p>
          <a:p>
            <a:pPr marL="763587" lvl="1" indent="-304800"/>
            <a:r>
              <a:rPr lang="nl-NL" dirty="0"/>
              <a:t>Wordt door werkgever uitgekeerd aan partner</a:t>
            </a:r>
          </a:p>
          <a:p>
            <a:pPr marL="763587" lvl="1" indent="-304800"/>
            <a:r>
              <a:rPr lang="nl-NL" dirty="0"/>
              <a:t>Indien geen partner komt het in de nalatenschap</a:t>
            </a:r>
          </a:p>
          <a:p>
            <a:pPr marL="762000" lvl="1" indent="-304800"/>
            <a:endParaRPr lang="nl-NL" dirty="0"/>
          </a:p>
        </p:txBody>
      </p:sp>
      <p:cxnSp>
        <p:nvCxnSpPr>
          <p:cNvPr id="3" name="Straight Connector 2"/>
          <p:cNvCxnSpPr/>
          <p:nvPr/>
        </p:nvCxnSpPr>
        <p:spPr bwMode="auto">
          <a:xfrm>
            <a:off x="228600" y="4191000"/>
            <a:ext cx="8534400"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0A964F85-8451-4235-B273-B7D3CA05A8D3}" type="slidenum">
              <a:rPr lang="en-US" sz="1400" smtClean="0">
                <a:latin typeface="Times New Roman" pitchFamily="18" charset="0"/>
              </a:rPr>
              <a:pPr/>
              <a:t>13</a:t>
            </a:fld>
            <a:endParaRPr lang="en-US" sz="1400" dirty="0">
              <a:latin typeface="Times New Roman" pitchFamily="18" charset="0"/>
            </a:endParaRPr>
          </a:p>
        </p:txBody>
      </p:sp>
      <p:sp>
        <p:nvSpPr>
          <p:cNvPr id="16387"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6388" name="Rectangle 3"/>
          <p:cNvSpPr>
            <a:spLocks noGrp="1" noChangeArrowheads="1"/>
          </p:cNvSpPr>
          <p:nvPr>
            <p:ph type="body" idx="1"/>
          </p:nvPr>
        </p:nvSpPr>
        <p:spPr>
          <a:xfrm>
            <a:off x="685800" y="990600"/>
            <a:ext cx="7696200" cy="5105400"/>
          </a:xfrm>
        </p:spPr>
        <p:txBody>
          <a:bodyPr/>
          <a:lstStyle/>
          <a:p>
            <a:pPr marL="304800" indent="-304800">
              <a:buFontTx/>
              <a:buNone/>
            </a:pPr>
            <a:r>
              <a:rPr lang="nl-NL" i="1" u="sng" dirty="0"/>
              <a:t>Voorbeeld</a:t>
            </a:r>
          </a:p>
          <a:p>
            <a:pPr marL="304800" indent="-304800">
              <a:buFontTx/>
              <a:buNone/>
            </a:pPr>
            <a:r>
              <a:rPr lang="nl-NL" b="0" i="1" dirty="0"/>
              <a:t>Leeftijd nu 		= 61 </a:t>
            </a:r>
          </a:p>
          <a:p>
            <a:pPr marL="304800" indent="-304800">
              <a:buFontTx/>
              <a:buNone/>
            </a:pPr>
            <a:r>
              <a:rPr lang="nl-NL" b="0" i="1" dirty="0"/>
              <a:t>Jaarsalaris 		= € 84.475</a:t>
            </a:r>
          </a:p>
          <a:p>
            <a:pPr marL="304800" indent="-304800">
              <a:buFontTx/>
              <a:buNone/>
            </a:pPr>
            <a:r>
              <a:rPr lang="nl-NL" b="0" i="1" dirty="0"/>
              <a:t>Pensioengrondslag 		= € 66.000</a:t>
            </a:r>
          </a:p>
          <a:p>
            <a:pPr marL="304800" indent="-304800">
              <a:buFontTx/>
              <a:buNone/>
            </a:pPr>
            <a:r>
              <a:rPr lang="nl-NL" b="0" i="1" dirty="0"/>
              <a:t>Opbouwpercentage 	= 1.313% (=70% van 1.875%)</a:t>
            </a:r>
          </a:p>
          <a:p>
            <a:pPr marL="304800" indent="-304800">
              <a:buFontTx/>
              <a:buNone/>
            </a:pPr>
            <a:r>
              <a:rPr lang="nl-NL" b="0" i="1" dirty="0"/>
              <a:t>Opgebouwd partnerpensioen 	= € 28.000</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t>1) (68 - 61) x 1.313% x € 66.000 = € 6.066</a:t>
            </a:r>
          </a:p>
          <a:p>
            <a:pPr marL="304800" indent="-304800">
              <a:buFontTx/>
              <a:buNone/>
            </a:pPr>
            <a:r>
              <a:rPr lang="nl-NL" b="0" i="1" dirty="0"/>
              <a:t>2) € 28.000 </a:t>
            </a:r>
          </a:p>
          <a:p>
            <a:pPr marL="304800" indent="-304800">
              <a:buFontTx/>
              <a:buNone/>
            </a:pPr>
            <a:r>
              <a:rPr lang="nl-NL" b="0" i="1" dirty="0"/>
              <a:t>3) € 10.304</a:t>
            </a:r>
          </a:p>
          <a:p>
            <a:pPr marL="304800" indent="-304800">
              <a:buFontTx/>
              <a:buNone/>
            </a:pPr>
            <a:r>
              <a:rPr lang="nl-NL" b="0" i="1" dirty="0"/>
              <a:t>Totaal partnerpensioen= € </a:t>
            </a:r>
            <a:r>
              <a:rPr lang="nl-NL" b="0" i="1" dirty="0">
                <a:solidFill>
                  <a:schemeClr val="accent6"/>
                </a:solidFill>
              </a:rPr>
              <a:t>44.370</a:t>
            </a:r>
            <a:r>
              <a:rPr lang="nl-NL" b="0" i="1" dirty="0"/>
              <a:t> bruto per jaar</a:t>
            </a:r>
          </a:p>
          <a:p>
            <a:pPr marL="304800" indent="-304800">
              <a:buFontTx/>
              <a:buNone/>
            </a:pPr>
            <a:endParaRPr lang="nl-NL" b="0" i="1" dirty="0"/>
          </a:p>
          <a:p>
            <a:pPr marL="304800" indent="-304800">
              <a:buFontTx/>
              <a:buNone/>
            </a:pPr>
            <a:r>
              <a:rPr lang="nl-NL" i="1" u="sng" dirty="0"/>
              <a:t>Vanaf AOW gerechtigde leeftijd </a:t>
            </a:r>
            <a:r>
              <a:rPr lang="nl-NL" i="1" dirty="0"/>
              <a:t> </a:t>
            </a:r>
          </a:p>
          <a:p>
            <a:pPr marL="304800" indent="-304800">
              <a:buFontTx/>
              <a:buNone/>
            </a:pPr>
            <a:r>
              <a:rPr lang="nl-NL" b="0" i="1" dirty="0"/>
              <a:t>€ </a:t>
            </a:r>
            <a:r>
              <a:rPr lang="nl-NL" b="0" i="1" dirty="0">
                <a:solidFill>
                  <a:schemeClr val="accent6"/>
                </a:solidFill>
              </a:rPr>
              <a:t>34.066 (1+2)</a:t>
            </a:r>
            <a:r>
              <a:rPr lang="nl-NL" b="0" i="1" dirty="0"/>
              <a:t> + AOW van de partner</a:t>
            </a:r>
          </a:p>
          <a:p>
            <a:pPr marL="304800" indent="-304800">
              <a:buFontTx/>
              <a:buNone/>
            </a:pPr>
            <a:endParaRPr lang="nl-NL" b="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F9ED9C0-278C-42C8-8C6B-8D7A2A8A1F8D}" type="slidenum">
              <a:rPr lang="en-US" sz="1400" smtClean="0">
                <a:latin typeface="Times New Roman" pitchFamily="18" charset="0"/>
              </a:rPr>
              <a:pPr/>
              <a:t>14</a:t>
            </a:fld>
            <a:endParaRPr lang="en-US" sz="1400">
              <a:latin typeface="Times New Roman" pitchFamily="18" charset="0"/>
            </a:endParaRPr>
          </a:p>
        </p:txBody>
      </p:sp>
      <p:sp>
        <p:nvSpPr>
          <p:cNvPr id="17411" name="Rectangle 2"/>
          <p:cNvSpPr>
            <a:spLocks noGrp="1" noChangeArrowheads="1"/>
          </p:cNvSpPr>
          <p:nvPr>
            <p:ph type="title"/>
          </p:nvPr>
        </p:nvSpPr>
        <p:spPr>
          <a:xfrm>
            <a:off x="457200" y="0"/>
            <a:ext cx="8305800" cy="838200"/>
          </a:xfrm>
        </p:spPr>
        <p:txBody>
          <a:bodyPr/>
          <a:lstStyle/>
          <a:p>
            <a:r>
              <a:rPr lang="nl-NL" dirty="0"/>
              <a:t>Partnerpensioen bij overlijden </a:t>
            </a:r>
            <a:r>
              <a:rPr lang="nl-NL" dirty="0">
                <a:solidFill>
                  <a:srgbClr val="FF0000"/>
                </a:solidFill>
              </a:rPr>
              <a:t>ná</a:t>
            </a:r>
            <a:r>
              <a:rPr lang="nl-NL" dirty="0"/>
              <a:t> pensioneren</a:t>
            </a:r>
            <a:endParaRPr lang="en-US" dirty="0"/>
          </a:p>
        </p:txBody>
      </p:sp>
      <p:sp>
        <p:nvSpPr>
          <p:cNvPr id="17412" name="Rectangle 3"/>
          <p:cNvSpPr>
            <a:spLocks noGrp="1" noChangeArrowheads="1"/>
          </p:cNvSpPr>
          <p:nvPr>
            <p:ph type="body" idx="1"/>
          </p:nvPr>
        </p:nvSpPr>
        <p:spPr>
          <a:xfrm>
            <a:off x="457200" y="833718"/>
            <a:ext cx="8686800" cy="5638800"/>
          </a:xfrm>
        </p:spPr>
        <p:txBody>
          <a:bodyPr/>
          <a:lstStyle/>
          <a:p>
            <a:pPr marL="304800" indent="-304800"/>
            <a:r>
              <a:rPr lang="nl-NL" dirty="0"/>
              <a:t>Recht wordt opgebouwd tot aan pensionering (samen met ouderdomspensioen)</a:t>
            </a:r>
          </a:p>
          <a:p>
            <a:pPr marL="304800" indent="-304800"/>
            <a:endParaRPr lang="nl-NL" dirty="0"/>
          </a:p>
          <a:p>
            <a:pPr marL="304800" indent="-304800"/>
            <a:r>
              <a:rPr lang="nl-NL" dirty="0"/>
              <a:t>1,313% per jaar</a:t>
            </a:r>
          </a:p>
          <a:p>
            <a:pPr marL="304800" indent="-304800"/>
            <a:endParaRPr lang="nl-NL" dirty="0"/>
          </a:p>
          <a:p>
            <a:pPr marL="304800" indent="-304800"/>
            <a:r>
              <a:rPr lang="nl-NL" dirty="0"/>
              <a:t>Geen actuariële reductie bij vervroegd pensioneren</a:t>
            </a:r>
          </a:p>
          <a:p>
            <a:pPr marL="304800" indent="-304800"/>
            <a:endParaRPr lang="nl-NL" dirty="0"/>
          </a:p>
          <a:p>
            <a:pPr marL="304800" indent="-304800"/>
            <a:r>
              <a:rPr lang="nl-NL" dirty="0"/>
              <a:t>Uitsluitend uit te keren bij overlijden </a:t>
            </a:r>
            <a:r>
              <a:rPr lang="nl-NL" dirty="0">
                <a:solidFill>
                  <a:srgbClr val="FF0000"/>
                </a:solidFill>
              </a:rPr>
              <a:t>ná</a:t>
            </a:r>
            <a:r>
              <a:rPr lang="nl-NL" dirty="0"/>
              <a:t> 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€ 8.039</a:t>
            </a:r>
          </a:p>
          <a:p>
            <a:pPr marL="762000" lvl="1" indent="-304800"/>
            <a:r>
              <a:rPr lang="nl-NL" dirty="0"/>
              <a:t>tot rechthebbende partner AOW gerechtigd wordt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131DDDC8-501D-4DD7-A6A3-E287B4A0A5CD}" type="slidenum">
              <a:rPr lang="en-US" sz="1400" smtClean="0">
                <a:latin typeface="Times New Roman" pitchFamily="18" charset="0"/>
              </a:rPr>
              <a:pPr/>
              <a:t>15</a:t>
            </a:fld>
            <a:endParaRPr lang="en-US" sz="1400" dirty="0">
              <a:latin typeface="Times New Roman" pitchFamily="18" charset="0"/>
            </a:endParaRPr>
          </a:p>
        </p:txBody>
      </p:sp>
      <p:sp>
        <p:nvSpPr>
          <p:cNvPr id="18435"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ná </a:t>
            </a:r>
            <a:r>
              <a:rPr lang="nl-NL" dirty="0"/>
              <a:t>pensioneren</a:t>
            </a:r>
            <a:endParaRPr lang="en-US" dirty="0"/>
          </a:p>
        </p:txBody>
      </p:sp>
      <p:sp>
        <p:nvSpPr>
          <p:cNvPr id="480259" name="Rectangle 3"/>
          <p:cNvSpPr>
            <a:spLocks noGrp="1" noChangeArrowheads="1"/>
          </p:cNvSpPr>
          <p:nvPr>
            <p:ph type="body" idx="1"/>
          </p:nvPr>
        </p:nvSpPr>
        <p:spPr>
          <a:xfrm>
            <a:off x="533400" y="990600"/>
            <a:ext cx="8686800" cy="5105400"/>
          </a:xfrm>
        </p:spPr>
        <p:txBody>
          <a:bodyPr/>
          <a:lstStyle/>
          <a:p>
            <a:pPr marL="304800" indent="-304800">
              <a:buFontTx/>
              <a:buNone/>
            </a:pPr>
            <a:r>
              <a:rPr lang="nl-NL" i="1" u="sng" dirty="0"/>
              <a:t>Voorbeeld</a:t>
            </a:r>
          </a:p>
          <a:p>
            <a:pPr marL="304800" indent="-304800">
              <a:buFontTx/>
              <a:buNone/>
            </a:pPr>
            <a:r>
              <a:rPr lang="nl-NL" b="0" i="1" dirty="0"/>
              <a:t>Leeftijd nu 		= 61</a:t>
            </a:r>
          </a:p>
          <a:p>
            <a:pPr marL="304800" indent="-304800">
              <a:buFontTx/>
              <a:buNone/>
            </a:pPr>
            <a:r>
              <a:rPr lang="nl-NL" b="0" i="1" dirty="0"/>
              <a:t>Jaarsalaris 		= € 83.545	</a:t>
            </a:r>
          </a:p>
          <a:p>
            <a:pPr marL="304800" indent="-304800">
              <a:buFontTx/>
              <a:buNone/>
            </a:pPr>
            <a:r>
              <a:rPr lang="nl-NL" b="0" i="1" dirty="0"/>
              <a:t>Pensioengrondslag 		= € 66.000</a:t>
            </a:r>
          </a:p>
          <a:p>
            <a:pPr marL="304800" indent="-304800">
              <a:buFontTx/>
              <a:buNone/>
            </a:pPr>
            <a:r>
              <a:rPr lang="nl-NL" b="0" i="1" dirty="0"/>
              <a:t>Opgebouwd partnerpensioen	= € 28.000</a:t>
            </a:r>
          </a:p>
          <a:p>
            <a:pPr marL="304800" indent="-304800">
              <a:buFontTx/>
              <a:buNone/>
            </a:pPr>
            <a:r>
              <a:rPr lang="nl-NL" b="0" i="1" dirty="0">
                <a:solidFill>
                  <a:srgbClr val="FF0000"/>
                </a:solidFill>
              </a:rPr>
              <a:t>Pensioneren op 65</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solidFill>
                  <a:srgbClr val="FF0000"/>
                </a:solidFill>
              </a:rPr>
              <a:t>(65-61) * 1.313% * 66.000</a:t>
            </a:r>
            <a:r>
              <a:rPr lang="nl-NL" b="0" i="1" dirty="0"/>
              <a:t> + 28.000 + 8.039 = € 39.505</a:t>
            </a:r>
          </a:p>
          <a:p>
            <a:pPr marL="304800" indent="-304800">
              <a:buFontTx/>
              <a:buNone/>
            </a:pPr>
            <a:r>
              <a:rPr lang="nl-NL" b="0" i="1" dirty="0">
                <a:solidFill>
                  <a:srgbClr val="FF0000"/>
                </a:solidFill>
              </a:rPr>
              <a:t>                 3.466</a:t>
            </a:r>
          </a:p>
          <a:p>
            <a:pPr marL="304800" indent="-304800">
              <a:buFontTx/>
              <a:buNone/>
            </a:pPr>
            <a:endParaRPr lang="nl-NL" b="0" i="1" u="sng" dirty="0">
              <a:solidFill>
                <a:schemeClr val="accent2"/>
              </a:solidFill>
            </a:endParaRPr>
          </a:p>
          <a:p>
            <a:pPr marL="304800" indent="-304800">
              <a:buFontTx/>
              <a:buNone/>
            </a:pPr>
            <a:endParaRPr lang="nl-NL" b="0" i="1" u="sng" dirty="0">
              <a:solidFill>
                <a:schemeClr val="accent2"/>
              </a:solidFill>
            </a:endParaRPr>
          </a:p>
          <a:p>
            <a:pPr marL="304800" indent="-304800">
              <a:buFontTx/>
              <a:buNone/>
            </a:pPr>
            <a:r>
              <a:rPr lang="nl-NL" i="1" u="sng" dirty="0"/>
              <a:t>Vanaf AOW gerechtigde leeftijd </a:t>
            </a:r>
            <a:r>
              <a:rPr lang="nl-NL" i="1" u="sng" dirty="0">
                <a:solidFill>
                  <a:schemeClr val="tx2"/>
                </a:solidFill>
              </a:rPr>
              <a:t>partner</a:t>
            </a:r>
            <a:r>
              <a:rPr lang="nl-NL" i="1" u="sng" dirty="0">
                <a:solidFill>
                  <a:srgbClr val="FF0000"/>
                </a:solidFill>
              </a:rPr>
              <a:t> </a:t>
            </a:r>
          </a:p>
          <a:p>
            <a:pPr marL="304800" indent="-304800">
              <a:buFontTx/>
              <a:buNone/>
            </a:pPr>
            <a:r>
              <a:rPr lang="nl-NL" b="0" i="1" dirty="0">
                <a:solidFill>
                  <a:srgbClr val="FF0000"/>
                </a:solidFill>
              </a:rPr>
              <a:t>(65-61) * 1.313% * 66.000 </a:t>
            </a:r>
            <a:r>
              <a:rPr lang="nl-NL" b="0" i="1" dirty="0"/>
              <a:t>+ 28.000 = € 31.466 + AOW partner</a:t>
            </a:r>
          </a:p>
          <a:p>
            <a:pPr marL="304800" indent="-304800">
              <a:buFontTx/>
              <a:buNone/>
            </a:pPr>
            <a:r>
              <a:rPr lang="nl-NL" b="0" i="1" dirty="0">
                <a:solidFill>
                  <a:srgbClr val="FF0000"/>
                </a:solidFill>
              </a:rPr>
              <a:t>               3.466</a:t>
            </a:r>
            <a:endParaRPr lang="en-US" b="0" i="1" dirty="0"/>
          </a:p>
          <a:p>
            <a:pPr marL="304800" indent="-304800">
              <a:buFontTx/>
              <a:buNone/>
            </a:pPr>
            <a:endParaRPr lang="en-US" b="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AF116896-D6E7-4EB7-95D6-EAF3E96B65FB}" type="slidenum">
              <a:rPr lang="en-US" sz="1400" smtClean="0">
                <a:latin typeface="Times New Roman" pitchFamily="18" charset="0"/>
              </a:rPr>
              <a:pPr/>
              <a:t>16</a:t>
            </a:fld>
            <a:endParaRPr lang="en-US" sz="1400">
              <a:latin typeface="Times New Roman" pitchFamily="18" charset="0"/>
            </a:endParaRPr>
          </a:p>
        </p:txBody>
      </p:sp>
      <p:sp>
        <p:nvSpPr>
          <p:cNvPr id="19459" name="Rectangle 2"/>
          <p:cNvSpPr>
            <a:spLocks noGrp="1" noChangeArrowheads="1"/>
          </p:cNvSpPr>
          <p:nvPr>
            <p:ph type="title"/>
          </p:nvPr>
        </p:nvSpPr>
        <p:spPr>
          <a:xfrm>
            <a:off x="457200" y="0"/>
            <a:ext cx="8305800" cy="838200"/>
          </a:xfrm>
        </p:spPr>
        <p:txBody>
          <a:bodyPr/>
          <a:lstStyle/>
          <a:p>
            <a:r>
              <a:rPr lang="nl-NL" sz="3200" dirty="0"/>
              <a:t>Wezenpensioen</a:t>
            </a:r>
            <a:endParaRPr lang="en-US" sz="3200" dirty="0"/>
          </a:p>
        </p:txBody>
      </p:sp>
      <p:sp>
        <p:nvSpPr>
          <p:cNvPr id="19460" name="Rectangle 3"/>
          <p:cNvSpPr>
            <a:spLocks noGrp="1" noChangeArrowheads="1"/>
          </p:cNvSpPr>
          <p:nvPr>
            <p:ph type="body" idx="1"/>
          </p:nvPr>
        </p:nvSpPr>
        <p:spPr>
          <a:xfrm>
            <a:off x="457200" y="1219200"/>
            <a:ext cx="8364538" cy="4876800"/>
          </a:xfrm>
        </p:spPr>
        <p:txBody>
          <a:bodyPr/>
          <a:lstStyle/>
          <a:p>
            <a:pPr marL="304800" indent="-304800"/>
            <a:r>
              <a:rPr lang="nl-NL" dirty="0"/>
              <a:t>Berekend in % jaar van de pensioengrondslag</a:t>
            </a:r>
          </a:p>
          <a:p>
            <a:pPr marL="304800" indent="-304800"/>
            <a:endParaRPr lang="nl-NL" dirty="0"/>
          </a:p>
          <a:p>
            <a:pPr marL="304800" indent="-304800"/>
            <a:r>
              <a:rPr lang="nl-NL" dirty="0"/>
              <a:t>Overlijden vóór pensionering : projectie tot pensioendatum (68 jaar)</a:t>
            </a:r>
          </a:p>
          <a:p>
            <a:pPr marL="762000" lvl="1" indent="-304800"/>
            <a:r>
              <a:rPr lang="nl-NL" dirty="0"/>
              <a:t>0.263 % per toekomstig jaar plus het al opgebouwde geïndexeerde wezenpensioen</a:t>
            </a:r>
          </a:p>
          <a:p>
            <a:pPr marL="762000" lvl="1" indent="-304800"/>
            <a:endParaRPr lang="nl-NL" dirty="0"/>
          </a:p>
          <a:p>
            <a:pPr marL="304800" indent="-304800"/>
            <a:r>
              <a:rPr lang="nl-NL" dirty="0"/>
              <a:t>Overlijden ná pensionering :</a:t>
            </a:r>
          </a:p>
          <a:p>
            <a:pPr marL="763587" lvl="1" indent="-304800"/>
            <a:r>
              <a:rPr lang="nl-NL" dirty="0"/>
              <a:t>Wezenpensioen wordt vastgesteld bij pensioneren</a:t>
            </a:r>
          </a:p>
          <a:p>
            <a:pPr marL="763587" lvl="1" indent="-304800"/>
            <a:endParaRPr lang="nl-NL" dirty="0"/>
          </a:p>
          <a:p>
            <a:pPr marL="304800" indent="-304800"/>
            <a:r>
              <a:rPr lang="nl-NL" dirty="0"/>
              <a:t>Wordt uitgekeerd tot 21</a:t>
            </a:r>
            <a:r>
              <a:rPr lang="nl-NL" baseline="30000" dirty="0"/>
              <a:t>e</a:t>
            </a:r>
            <a:r>
              <a:rPr lang="nl-NL" dirty="0"/>
              <a:t> jaar. Indien studerend tot uiterlijk 27e jaar</a:t>
            </a:r>
          </a:p>
          <a:p>
            <a:pPr marL="304800" indent="-304800"/>
            <a:endParaRPr lang="nl-NL" dirty="0"/>
          </a:p>
          <a:p>
            <a:pPr marL="304800" indent="-304800"/>
            <a:r>
              <a:rPr lang="nl-NL" dirty="0"/>
              <a:t>Totale wezenpensioen gemaximeerd op 3.5 wees en wordt verdubbeld indien beide ouders zijn overleden.</a:t>
            </a:r>
          </a:p>
          <a:p>
            <a:pPr marL="304800" indent="-304800"/>
            <a:endParaRPr lang="nl-NL" dirty="0">
              <a:solidFill>
                <a:schemeClr val="bg2"/>
              </a:solidFill>
            </a:endParaRPr>
          </a:p>
          <a:p>
            <a:pPr marL="0" indent="0">
              <a:spcBef>
                <a:spcPct val="15000"/>
              </a:spcBef>
              <a:buNone/>
            </a:pPr>
            <a:endParaRPr lang="nl-NL"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9D2A1EF2-6159-437B-8745-EF0FC23D2EE5}" type="slidenum">
              <a:rPr lang="en-US" sz="1400" smtClean="0">
                <a:latin typeface="Times New Roman" pitchFamily="18" charset="0"/>
              </a:rPr>
              <a:pPr/>
              <a:t>17</a:t>
            </a:fld>
            <a:endParaRPr lang="en-US" sz="1400" dirty="0">
              <a:latin typeface="Times New Roman" pitchFamily="18" charset="0"/>
            </a:endParaRPr>
          </a:p>
        </p:txBody>
      </p:sp>
      <p:sp>
        <p:nvSpPr>
          <p:cNvPr id="23555" name="Rectangle 2"/>
          <p:cNvSpPr>
            <a:spLocks noGrp="1" noChangeArrowheads="1"/>
          </p:cNvSpPr>
          <p:nvPr>
            <p:ph type="title"/>
          </p:nvPr>
        </p:nvSpPr>
        <p:spPr>
          <a:xfrm>
            <a:off x="457200" y="0"/>
            <a:ext cx="8305800" cy="838200"/>
          </a:xfrm>
        </p:spPr>
        <p:txBody>
          <a:bodyPr/>
          <a:lstStyle/>
          <a:p>
            <a:r>
              <a:rPr lang="en-US" sz="3200" dirty="0" err="1"/>
              <a:t>Keuzes</a:t>
            </a:r>
            <a:r>
              <a:rPr lang="en-US" sz="3200" dirty="0"/>
              <a:t> </a:t>
            </a:r>
            <a:r>
              <a:rPr lang="en-US" sz="3200" dirty="0" err="1">
                <a:solidFill>
                  <a:srgbClr val="FF0000"/>
                </a:solidFill>
              </a:rPr>
              <a:t>bij</a:t>
            </a:r>
            <a:r>
              <a:rPr lang="en-US" sz="3200" dirty="0"/>
              <a:t> </a:t>
            </a:r>
            <a:r>
              <a:rPr lang="en-US" sz="3200" dirty="0" err="1"/>
              <a:t>pensionering</a:t>
            </a:r>
            <a:endParaRPr lang="en-US" sz="3200" dirty="0"/>
          </a:p>
        </p:txBody>
      </p:sp>
      <p:sp>
        <p:nvSpPr>
          <p:cNvPr id="452611" name="Rectangle 3"/>
          <p:cNvSpPr>
            <a:spLocks noGrp="1" noChangeArrowheads="1"/>
          </p:cNvSpPr>
          <p:nvPr>
            <p:ph type="body" idx="1"/>
          </p:nvPr>
        </p:nvSpPr>
        <p:spPr>
          <a:xfrm>
            <a:off x="228600" y="1066800"/>
            <a:ext cx="8669338" cy="5105400"/>
          </a:xfrm>
        </p:spPr>
        <p:txBody>
          <a:bodyPr/>
          <a:lstStyle/>
          <a:p>
            <a:pPr marL="304800" indent="-304800"/>
            <a:r>
              <a:rPr lang="nl-NL" sz="2000" dirty="0"/>
              <a:t>Hoogte van de uitkering </a:t>
            </a:r>
          </a:p>
          <a:p>
            <a:pPr marL="762000" lvl="1" indent="-304800"/>
            <a:r>
              <a:rPr lang="nl-NL" sz="1800" dirty="0"/>
              <a:t>Hoog / laag constructie	</a:t>
            </a:r>
          </a:p>
          <a:p>
            <a:pPr marL="762000" lvl="1" indent="-304800"/>
            <a:r>
              <a:rPr lang="nl-NL" sz="1800" dirty="0"/>
              <a:t>Aankoop overbruggingspensioen (“ AOW inkoop” )</a:t>
            </a:r>
          </a:p>
          <a:p>
            <a:pPr marL="762000" lvl="1" indent="-304800"/>
            <a:r>
              <a:rPr lang="nl-NL" sz="1800" dirty="0"/>
              <a:t>Uitruil partnerpensioen naar ouderdomspensioen</a:t>
            </a:r>
          </a:p>
          <a:p>
            <a:pPr marL="1162050" lvl="2" indent="-304800"/>
            <a:r>
              <a:rPr lang="nl-NL" sz="1800" dirty="0"/>
              <a:t>Notariële akte vereist of handtekening in bijzijn van en geverifieerd door gemeenteambtenaar	</a:t>
            </a:r>
          </a:p>
          <a:p>
            <a:pPr marL="762000" lvl="1" indent="-304800"/>
            <a:r>
              <a:rPr lang="nl-NL" sz="1800" dirty="0"/>
              <a:t>Uitruil ouderdomspensioen (OP) naar partnerpensioen (PP)</a:t>
            </a:r>
          </a:p>
          <a:p>
            <a:pPr marL="1162050" lvl="2" indent="-304800"/>
            <a:r>
              <a:rPr lang="nl-NL" sz="1800" dirty="0"/>
              <a:t>PP maximaal 70% van OP (wettelijk)</a:t>
            </a:r>
            <a:endParaRPr lang="en-US" sz="1800" dirty="0"/>
          </a:p>
          <a:p>
            <a:pPr marL="1162050" lvl="2" indent="-304800"/>
            <a:endParaRPr lang="nl-NL" sz="1800" dirty="0"/>
          </a:p>
          <a:p>
            <a:pPr marL="303213" indent="-304800"/>
            <a:r>
              <a:rPr lang="nl-NL" sz="1800" dirty="0"/>
              <a:t>Uitkering bedrag ineens (lumpsum)</a:t>
            </a:r>
          </a:p>
          <a:p>
            <a:pPr marL="762000" lvl="1" indent="-304800"/>
            <a:r>
              <a:rPr lang="nl-NL" sz="1800" b="0" dirty="0"/>
              <a:t>Ingangsdatum blijft uitgesteld, nu naar 1 juli 2026 ...</a:t>
            </a:r>
          </a:p>
          <a:p>
            <a:pPr marL="762000" lvl="1" indent="-304800"/>
            <a:r>
              <a:rPr lang="nl-NL" sz="1800" b="0" dirty="0"/>
              <a:t>Max 10% bedrag ineens</a:t>
            </a:r>
          </a:p>
          <a:p>
            <a:pPr marL="762000" lvl="1" indent="-304800"/>
            <a:r>
              <a:rPr lang="nl-NL" sz="1800" b="0" dirty="0"/>
              <a:t>Niet in combinatie met AOW overbrugging en/of hoog/laag constructie</a:t>
            </a:r>
          </a:p>
          <a:p>
            <a:pPr marL="457200" lvl="1" indent="0">
              <a:buNone/>
            </a:pPr>
            <a:endParaRPr lang="nl-NL" dirty="0"/>
          </a:p>
          <a:p>
            <a:pPr marL="304800" indent="-304800"/>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3307" y="152400"/>
            <a:ext cx="2042350" cy="204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61544" y="2590800"/>
            <a:ext cx="7772400" cy="1500187"/>
          </a:xfrm>
        </p:spPr>
        <p:txBody>
          <a:bodyPr/>
          <a:lstStyle/>
          <a:p>
            <a:r>
              <a:rPr lang="en-US" sz="4000" dirty="0" err="1"/>
              <a:t>Persoonlijke</a:t>
            </a:r>
            <a:r>
              <a:rPr lang="en-US" sz="4000" dirty="0"/>
              <a:t> </a:t>
            </a:r>
            <a:r>
              <a:rPr lang="en-US" sz="4000" dirty="0" err="1"/>
              <a:t>Berekening</a:t>
            </a:r>
            <a:r>
              <a:rPr lang="en-US" sz="4000" dirty="0"/>
              <a:t> </a:t>
            </a:r>
            <a:r>
              <a:rPr lang="en-US" sz="4000" dirty="0" err="1"/>
              <a:t>Toelichting</a:t>
            </a:r>
            <a:endParaRPr lang="en-US" sz="4000" dirty="0"/>
          </a:p>
          <a:p>
            <a:endParaRPr lang="en-US" sz="4400"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7432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792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a:t>Persoonlijke</a:t>
            </a:r>
            <a:r>
              <a:rPr lang="en-US" sz="3200" dirty="0"/>
              <a:t> </a:t>
            </a:r>
            <a:r>
              <a:rPr lang="en-US" sz="3200" dirty="0" err="1"/>
              <a:t>berekening</a:t>
            </a:r>
            <a:endParaRPr lang="en-US" sz="3200" dirty="0"/>
          </a:p>
        </p:txBody>
      </p:sp>
      <p:sp>
        <p:nvSpPr>
          <p:cNvPr id="3" name="Content Placeholder 2"/>
          <p:cNvSpPr>
            <a:spLocks noGrp="1"/>
          </p:cNvSpPr>
          <p:nvPr>
            <p:ph idx="1"/>
          </p:nvPr>
        </p:nvSpPr>
        <p:spPr>
          <a:xfrm>
            <a:off x="457200" y="1143000"/>
            <a:ext cx="8269288" cy="5257800"/>
          </a:xfrm>
        </p:spPr>
        <p:txBody>
          <a:bodyPr/>
          <a:lstStyle/>
          <a:p>
            <a:pPr marL="0" indent="0">
              <a:buNone/>
            </a:pPr>
            <a:r>
              <a:rPr lang="en-US" sz="2000" dirty="0" err="1"/>
              <a:t>Uw</a:t>
            </a:r>
            <a:r>
              <a:rPr lang="en-US" sz="2000" dirty="0"/>
              <a:t> </a:t>
            </a:r>
            <a:r>
              <a:rPr lang="en-US" sz="2000" dirty="0" err="1"/>
              <a:t>persoonlijke</a:t>
            </a:r>
            <a:r>
              <a:rPr lang="en-US" sz="2000" dirty="0"/>
              <a:t> </a:t>
            </a:r>
            <a:r>
              <a:rPr lang="en-US" sz="2000" dirty="0" err="1"/>
              <a:t>berekening</a:t>
            </a:r>
            <a:r>
              <a:rPr lang="en-US" sz="2000" dirty="0"/>
              <a:t> </a:t>
            </a:r>
            <a:r>
              <a:rPr lang="en-US" sz="2000" dirty="0" err="1"/>
              <a:t>bestaat</a:t>
            </a:r>
            <a:r>
              <a:rPr lang="en-US" sz="2000" dirty="0"/>
              <a:t> </a:t>
            </a:r>
            <a:r>
              <a:rPr lang="en-US" sz="2000" dirty="0" err="1"/>
              <a:t>uit</a:t>
            </a:r>
            <a:r>
              <a:rPr lang="en-US" sz="2000" dirty="0"/>
              <a:t> de </a:t>
            </a:r>
            <a:r>
              <a:rPr lang="en-US" sz="2000" dirty="0" err="1"/>
              <a:t>volgende</a:t>
            </a:r>
            <a:r>
              <a:rPr lang="en-US" sz="2000" dirty="0"/>
              <a:t> </a:t>
            </a:r>
            <a:r>
              <a:rPr lang="en-US" sz="2000" dirty="0" err="1"/>
              <a:t>elementen</a:t>
            </a:r>
            <a:r>
              <a:rPr lang="en-US" sz="2000" dirty="0"/>
              <a:t>:</a:t>
            </a:r>
          </a:p>
          <a:p>
            <a:endParaRPr lang="en-US" dirty="0"/>
          </a:p>
          <a:p>
            <a:r>
              <a:rPr lang="en-US" sz="1800" b="0" dirty="0" err="1"/>
              <a:t>Overzicht</a:t>
            </a:r>
            <a:r>
              <a:rPr lang="en-US" sz="1800" b="0" dirty="0"/>
              <a:t> </a:t>
            </a:r>
            <a:r>
              <a:rPr lang="en-US" sz="1800" b="0" dirty="0" err="1"/>
              <a:t>gebruikte</a:t>
            </a:r>
            <a:r>
              <a:rPr lang="en-US" sz="1800" b="0" dirty="0"/>
              <a:t> parameters en </a:t>
            </a:r>
            <a:r>
              <a:rPr lang="en-US" sz="1800" b="0" dirty="0" err="1"/>
              <a:t>uw</a:t>
            </a:r>
            <a:r>
              <a:rPr lang="en-US" sz="1800" b="0" dirty="0"/>
              <a:t> </a:t>
            </a:r>
            <a:r>
              <a:rPr lang="en-US" sz="1800" b="0" dirty="0" err="1"/>
              <a:t>personalia</a:t>
            </a:r>
            <a:endParaRPr lang="en-US" sz="1800" b="0" dirty="0"/>
          </a:p>
          <a:p>
            <a:endParaRPr lang="en-US" sz="1800" b="0" dirty="0"/>
          </a:p>
          <a:p>
            <a:r>
              <a:rPr lang="en-US" sz="1800" b="0" dirty="0"/>
              <a:t>Detail </a:t>
            </a:r>
            <a:r>
              <a:rPr lang="en-US" sz="1800" b="0" dirty="0" err="1"/>
              <a:t>berekeningen</a:t>
            </a:r>
            <a:r>
              <a:rPr lang="en-US" sz="1800" b="0" dirty="0"/>
              <a:t> per </a:t>
            </a:r>
            <a:r>
              <a:rPr lang="en-US" sz="1800" b="0" dirty="0" err="1"/>
              <a:t>keuzemogelijkheid</a:t>
            </a:r>
            <a:endParaRPr lang="en-US" sz="1800" b="0" dirty="0"/>
          </a:p>
          <a:p>
            <a:endParaRPr lang="en-US" sz="1800" b="0" dirty="0"/>
          </a:p>
          <a:p>
            <a:r>
              <a:rPr lang="en-US" sz="1800" b="0" dirty="0" err="1"/>
              <a:t>Totaaloverzicht</a:t>
            </a:r>
            <a:endParaRPr lang="en-US" sz="1800" b="0" dirty="0"/>
          </a:p>
          <a:p>
            <a:pPr marL="0" indent="0">
              <a:buNone/>
            </a:pPr>
            <a:r>
              <a:rPr lang="en-US" sz="1800" b="0" dirty="0"/>
              <a:t> </a:t>
            </a:r>
          </a:p>
          <a:p>
            <a:pPr marL="0" indent="0">
              <a:buNone/>
            </a:pPr>
            <a:endParaRPr lang="en-US" dirty="0"/>
          </a:p>
          <a:p>
            <a:pPr marL="0" indent="0">
              <a:buNone/>
            </a:pPr>
            <a:endParaRPr lang="en-US" dirty="0"/>
          </a:p>
          <a:p>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19</a:t>
            </a:fld>
            <a:endParaRPr lang="en-US"/>
          </a:p>
        </p:txBody>
      </p:sp>
    </p:spTree>
    <p:extLst>
      <p:ext uri="{BB962C8B-B14F-4D97-AF65-F5344CB8AC3E}">
        <p14:creationId xmlns:p14="http://schemas.microsoft.com/office/powerpoint/2010/main" val="405200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p>
          <a:p>
            <a:pPr algn="l"/>
            <a:endParaRPr lang="nl-NL" sz="1400"/>
          </a:p>
          <a:p>
            <a:pPr algn="l"/>
            <a:endParaRPr lang="nl-NL"/>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pPr algn="ctr"/>
            <a:r>
              <a:rPr lang="en-US" sz="7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rPr>
              <a:t>REGLEMENT D</a:t>
            </a:r>
            <a:endParaRPr lang="en-US"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endParaRP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pPr algn="ctr"/>
            <a:r>
              <a:rPr lang="en-US" sz="4400" b="1" i="1"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endParaRPr lang="en-US" sz="4400" b="1" i="1" cap="none" spc="0"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endParaRPr lang="en-US" sz="5400" b="1" i="1" cap="none" spc="0"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pPr algn="ctr"/>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endParaRPr lang="en-US" sz="4000" b="1" cap="none" spc="0" dirty="0">
              <a:ln w="1905"/>
              <a:solidFill>
                <a:srgbClr val="FF0000"/>
              </a:solidFill>
              <a:effectLst>
                <a:innerShdw blurRad="69850" dist="43180" dir="5400000">
                  <a:srgbClr val="000000">
                    <a:alpha val="65000"/>
                  </a:srgbClr>
                </a:innerShdw>
              </a:effectLst>
              <a:latin typeface="Arial Narrow" panose="020B0606020202030204" pitchFamily="34" charset="0"/>
            </a:endParaRP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pPr algn="ctr"/>
            <a:r>
              <a:rPr lang="en-US" sz="5400" b="1" i="1" dirty="0">
                <a:ln w="1905"/>
                <a:solidFill>
                  <a:srgbClr val="FF0000"/>
                </a:solidFill>
                <a:effectLst>
                  <a:innerShdw blurRad="69850" dist="43180" dir="5400000">
                    <a:srgbClr val="000000">
                      <a:alpha val="65000"/>
                    </a:srgbClr>
                  </a:innerShdw>
                </a:effectLst>
              </a:rPr>
              <a:t>68</a:t>
            </a:r>
            <a:endParaRPr lang="en-US" sz="5400" b="1" i="1" cap="none" spc="0" dirty="0">
              <a:ln w="1905"/>
              <a:solidFill>
                <a:srgbClr val="FF0000"/>
              </a:solidFill>
              <a:effectLst>
                <a:innerShdw blurRad="69850" dist="43180" dir="5400000">
                  <a:srgbClr val="000000">
                    <a:alpha val="65000"/>
                  </a:srgbClr>
                </a:innerShdw>
              </a:effectLst>
            </a:endParaRPr>
          </a:p>
        </p:txBody>
      </p:sp>
      <p:sp>
        <p:nvSpPr>
          <p:cNvPr id="17" name="Rectangle 16"/>
          <p:cNvSpPr/>
          <p:nvPr/>
        </p:nvSpPr>
        <p:spPr>
          <a:xfrm>
            <a:off x="649819" y="3151394"/>
            <a:ext cx="3223959"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pensioenplanner</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 /</a:t>
            </a:r>
          </a:p>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Laag</a:t>
            </a:r>
            <a:endParaRPr lang="en-US" sz="3200" b="1" cap="none" spc="0"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endParaRPr lang="en-US" sz="2800" b="1" i="1" cap="none" spc="0" dirty="0">
              <a:ln w="1905"/>
              <a:solidFill>
                <a:srgbClr val="FF0000"/>
              </a:solidFill>
              <a:effectLst>
                <a:innerShdw blurRad="69850" dist="43180" dir="5400000">
                  <a:srgbClr val="000000">
                    <a:alpha val="65000"/>
                  </a:srgbClr>
                </a:innerShdw>
              </a:effectLst>
            </a:endParaRP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chemeClr val="bg1">
                    <a:lumMod val="85000"/>
                  </a:schemeClr>
                </a:solidFill>
                <a:effectLst>
                  <a:innerShdw blurRad="69850" dist="43180" dir="5400000">
                    <a:srgbClr val="000000">
                      <a:alpha val="65000"/>
                    </a:srgbClr>
                  </a:innerShdw>
                </a:effectLst>
                <a:latin typeface="Arial Black" panose="020B0A04020102020204" pitchFamily="34" charset="0"/>
              </a:rPr>
              <a:t>indexatie</a:t>
            </a:r>
            <a:endParaRPr lang="en-US" sz="3200" b="1" cap="none" spc="0" dirty="0">
              <a:ln w="1905"/>
              <a:solidFill>
                <a:schemeClr val="bg1">
                  <a:lumMod val="85000"/>
                </a:scheme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
        <p:nvSpPr>
          <p:cNvPr id="14" name="Rectangle 13"/>
          <p:cNvSpPr/>
          <p:nvPr/>
        </p:nvSpPr>
        <p:spPr>
          <a:xfrm>
            <a:off x="4483061" y="3344055"/>
            <a:ext cx="2985113"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Bedrag</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 </a:t>
            </a:r>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ineens</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4" name="Title 1"/>
          <p:cNvSpPr>
            <a:spLocks noGrp="1"/>
          </p:cNvSpPr>
          <p:nvPr>
            <p:ph type="ctrTitle"/>
          </p:nvPr>
        </p:nvSpPr>
        <p:spPr bwMode="auto">
          <a:xfrm>
            <a:off x="323528" y="188641"/>
            <a:ext cx="6912768"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en-US" dirty="0" err="1">
                <a:latin typeface="Arial" panose="020B0604020202020204" pitchFamily="34" charset="0"/>
                <a:cs typeface="Arial" panose="020B0604020202020204" pitchFamily="34" charset="0"/>
              </a:rPr>
              <a:t>Overzicht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berekening</a:t>
            </a:r>
            <a:r>
              <a:rPr lang="en-US" dirty="0">
                <a:latin typeface="Arial" panose="020B0604020202020204" pitchFamily="34" charset="0"/>
                <a:cs typeface="Arial" panose="020B0604020202020204" pitchFamily="34" charset="0"/>
              </a:rPr>
              <a:t>-parameters &amp; </a:t>
            </a:r>
            <a:r>
              <a:rPr lang="en-US" dirty="0" err="1">
                <a:latin typeface="Arial" panose="020B0604020202020204" pitchFamily="34" charset="0"/>
                <a:cs typeface="Arial" panose="020B0604020202020204" pitchFamily="34" charset="0"/>
              </a:rPr>
              <a:t>personalia</a:t>
            </a:r>
            <a:endParaRPr lang="en-US" dirty="0">
              <a:latin typeface="Arial" panose="020B0604020202020204" pitchFamily="34" charset="0"/>
              <a:cs typeface="Arial" panose="020B0604020202020204" pitchFamily="34" charset="0"/>
            </a:endParaRPr>
          </a:p>
        </p:txBody>
      </p:sp>
      <p:pic>
        <p:nvPicPr>
          <p:cNvPr id="10" name="Afbeelding 9">
            <a:extLst>
              <a:ext uri="{FF2B5EF4-FFF2-40B4-BE49-F238E27FC236}">
                <a16:creationId xmlns:a16="http://schemas.microsoft.com/office/drawing/2014/main" id="{EBDC9AFF-958F-80E2-B862-053F235F1858}"/>
              </a:ext>
            </a:extLst>
          </p:cNvPr>
          <p:cNvPicPr>
            <a:picLocks noChangeAspect="1"/>
          </p:cNvPicPr>
          <p:nvPr/>
        </p:nvPicPr>
        <p:blipFill>
          <a:blip r:embed="rId2"/>
          <a:stretch>
            <a:fillRect/>
          </a:stretch>
        </p:blipFill>
        <p:spPr>
          <a:xfrm>
            <a:off x="228600" y="737041"/>
            <a:ext cx="8915400" cy="5383918"/>
          </a:xfrm>
          <a:prstGeom prst="rect">
            <a:avLst/>
          </a:prstGeom>
        </p:spPr>
      </p:pic>
    </p:spTree>
    <p:extLst>
      <p:ext uri="{BB962C8B-B14F-4D97-AF65-F5344CB8AC3E}">
        <p14:creationId xmlns:p14="http://schemas.microsoft.com/office/powerpoint/2010/main" val="3246216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F2C2D994-A408-344D-150C-177800B95FE8}"/>
              </a:ext>
            </a:extLst>
          </p:cNvPr>
          <p:cNvPicPr>
            <a:picLocks noChangeAspect="1"/>
          </p:cNvPicPr>
          <p:nvPr/>
        </p:nvPicPr>
        <p:blipFill>
          <a:blip r:embed="rId2"/>
          <a:stretch>
            <a:fillRect/>
          </a:stretch>
        </p:blipFill>
        <p:spPr>
          <a:xfrm>
            <a:off x="68189" y="152400"/>
            <a:ext cx="8771011" cy="6096000"/>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3" name="Tijdelijke aanduiding voor inhoud 2"/>
          <p:cNvSpPr>
            <a:spLocks noGrp="1"/>
          </p:cNvSpPr>
          <p:nvPr>
            <p:ph idx="1"/>
          </p:nvPr>
        </p:nvSpPr>
        <p:spPr>
          <a:xfrm>
            <a:off x="457200" y="381000"/>
            <a:ext cx="8269288" cy="5715000"/>
          </a:xfrm>
        </p:spPr>
        <p:txBody>
          <a:bodyPr/>
          <a:lstStyle/>
          <a:p>
            <a:pPr marL="0" indent="0">
              <a:buNone/>
            </a:pPr>
            <a:r>
              <a:rPr lang="nl-NL" dirty="0"/>
              <a:t>                                  </a:t>
            </a:r>
          </a:p>
        </p:txBody>
      </p:sp>
      <p:sp>
        <p:nvSpPr>
          <p:cNvPr id="6" name="Rectangle 5"/>
          <p:cNvSpPr/>
          <p:nvPr/>
        </p:nvSpPr>
        <p:spPr>
          <a:xfrm>
            <a:off x="1777194" y="1945714"/>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1</a:t>
            </a:r>
          </a:p>
        </p:txBody>
      </p:sp>
      <p:sp>
        <p:nvSpPr>
          <p:cNvPr id="7" name="TextBox 23"/>
          <p:cNvSpPr txBox="1"/>
          <p:nvPr/>
        </p:nvSpPr>
        <p:spPr>
          <a:xfrm>
            <a:off x="4724400" y="4953001"/>
            <a:ext cx="2514600" cy="1615827"/>
          </a:xfrm>
          <a:prstGeom prst="rect">
            <a:avLst/>
          </a:prstGeom>
          <a:noFill/>
        </p:spPr>
        <p:txBody>
          <a:bodyPr wrap="square" rtlCol="0">
            <a:spAutoFit/>
          </a:bodyPr>
          <a:lstStyle/>
          <a:p>
            <a:pPr algn="l"/>
            <a:r>
              <a:rPr lang="en-US" sz="1100" dirty="0"/>
              <a:t>1= </a:t>
            </a:r>
            <a:r>
              <a:rPr lang="en-US" sz="1100" dirty="0" err="1"/>
              <a:t>Gewenste</a:t>
            </a:r>
            <a:r>
              <a:rPr lang="en-US" sz="1100" dirty="0"/>
              <a:t> </a:t>
            </a:r>
            <a:r>
              <a:rPr lang="en-US" sz="1100" dirty="0" err="1"/>
              <a:t>pensioendatum</a:t>
            </a:r>
            <a:endParaRPr lang="en-US" sz="1100" dirty="0"/>
          </a:p>
          <a:p>
            <a:pPr algn="l"/>
            <a:r>
              <a:rPr lang="en-US" sz="1100" dirty="0"/>
              <a:t>2= </a:t>
            </a:r>
            <a:r>
              <a:rPr lang="en-US" sz="1100" dirty="0" err="1"/>
              <a:t>Voltijdssalaris</a:t>
            </a:r>
            <a:r>
              <a:rPr lang="en-US" sz="1100" dirty="0"/>
              <a:t> en parttime % </a:t>
            </a:r>
          </a:p>
          <a:p>
            <a:pPr algn="l"/>
            <a:r>
              <a:rPr lang="en-US" sz="1100" dirty="0"/>
              <a:t>3= </a:t>
            </a:r>
            <a:r>
              <a:rPr lang="en-US" sz="1100" dirty="0" err="1"/>
              <a:t>Opgebouwd</a:t>
            </a:r>
            <a:r>
              <a:rPr lang="en-US" sz="1100" dirty="0"/>
              <a:t> </a:t>
            </a:r>
            <a:r>
              <a:rPr lang="en-US" sz="1100" dirty="0" err="1"/>
              <a:t>pensioen</a:t>
            </a:r>
            <a:endParaRPr lang="en-US" sz="1100" dirty="0"/>
          </a:p>
          <a:p>
            <a:pPr algn="l"/>
            <a:r>
              <a:rPr lang="en-US" sz="1100" dirty="0"/>
              <a:t>4= </a:t>
            </a:r>
            <a:r>
              <a:rPr lang="en-US" sz="1100" dirty="0" err="1"/>
              <a:t>Pensioengrondslag</a:t>
            </a:r>
            <a:r>
              <a:rPr lang="en-US" sz="1100" dirty="0"/>
              <a:t> </a:t>
            </a:r>
          </a:p>
          <a:p>
            <a:pPr algn="l"/>
            <a:r>
              <a:rPr lang="en-US" sz="1100" dirty="0"/>
              <a:t>5= </a:t>
            </a:r>
            <a:r>
              <a:rPr lang="en-US" sz="1100" dirty="0" err="1"/>
              <a:t>Factoren</a:t>
            </a:r>
            <a:r>
              <a:rPr lang="en-US" sz="1100" dirty="0"/>
              <a:t> </a:t>
            </a:r>
            <a:r>
              <a:rPr lang="en-US" sz="1100" dirty="0" err="1"/>
              <a:t>opbouw</a:t>
            </a:r>
            <a:r>
              <a:rPr lang="en-US" sz="1100" dirty="0"/>
              <a:t> </a:t>
            </a:r>
            <a:r>
              <a:rPr lang="en-US" sz="1100" dirty="0" err="1"/>
              <a:t>pensioen</a:t>
            </a:r>
            <a:endParaRPr lang="en-US" sz="1100" dirty="0"/>
          </a:p>
          <a:p>
            <a:pPr algn="l"/>
            <a:r>
              <a:rPr lang="en-US" sz="1100" dirty="0"/>
              <a:t>6= </a:t>
            </a:r>
            <a:r>
              <a:rPr lang="en-US" sz="1100" dirty="0" err="1"/>
              <a:t>Reductiefactor</a:t>
            </a:r>
            <a:endParaRPr lang="en-US" sz="1100" dirty="0"/>
          </a:p>
          <a:p>
            <a:pPr algn="l"/>
            <a:r>
              <a:rPr lang="en-US" sz="1100" dirty="0"/>
              <a:t>7= </a:t>
            </a:r>
            <a:r>
              <a:rPr lang="en-US" sz="1100" dirty="0" err="1"/>
              <a:t>Bruto</a:t>
            </a:r>
            <a:r>
              <a:rPr lang="en-US" sz="1100" dirty="0"/>
              <a:t> </a:t>
            </a:r>
            <a:r>
              <a:rPr lang="en-US" sz="1100" dirty="0" err="1"/>
              <a:t>ouderdomspensioen</a:t>
            </a:r>
            <a:r>
              <a:rPr lang="en-US" sz="1100" dirty="0"/>
              <a:t> (</a:t>
            </a:r>
            <a:r>
              <a:rPr lang="en-US" sz="1100" dirty="0" err="1"/>
              <a:t>jaar</a:t>
            </a:r>
            <a:r>
              <a:rPr lang="en-US" sz="1100" dirty="0"/>
              <a:t>)</a:t>
            </a:r>
          </a:p>
          <a:p>
            <a:pPr algn="l"/>
            <a:r>
              <a:rPr lang="en-US" sz="1100" dirty="0"/>
              <a:t>8= </a:t>
            </a:r>
            <a:r>
              <a:rPr lang="en-US" sz="1100" dirty="0" err="1"/>
              <a:t>Bruto</a:t>
            </a:r>
            <a:r>
              <a:rPr lang="en-US" sz="1100" dirty="0"/>
              <a:t> </a:t>
            </a:r>
            <a:r>
              <a:rPr lang="en-US" sz="1100" dirty="0" err="1"/>
              <a:t>partnerpensioen</a:t>
            </a:r>
            <a:r>
              <a:rPr lang="en-US" sz="1100" dirty="0"/>
              <a:t> (</a:t>
            </a:r>
            <a:r>
              <a:rPr lang="en-US" sz="1100" dirty="0" err="1"/>
              <a:t>jaar</a:t>
            </a:r>
            <a:r>
              <a:rPr lang="en-US" sz="1100" dirty="0"/>
              <a:t>)</a:t>
            </a:r>
          </a:p>
          <a:p>
            <a:pPr algn="l"/>
            <a:r>
              <a:rPr lang="en-US" sz="1100" dirty="0"/>
              <a:t>9= AOW </a:t>
            </a:r>
            <a:r>
              <a:rPr lang="en-US" sz="1100" dirty="0" err="1"/>
              <a:t>relevante</a:t>
            </a:r>
            <a:r>
              <a:rPr lang="en-US" sz="1100" dirty="0"/>
              <a:t> data</a:t>
            </a:r>
          </a:p>
        </p:txBody>
      </p:sp>
      <p:sp>
        <p:nvSpPr>
          <p:cNvPr id="13" name="Rectangle 6"/>
          <p:cNvSpPr/>
          <p:nvPr/>
        </p:nvSpPr>
        <p:spPr bwMode="auto">
          <a:xfrm>
            <a:off x="2379811" y="3478568"/>
            <a:ext cx="762000" cy="472018"/>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000">
              <a:solidFill>
                <a:srgbClr val="000000"/>
              </a:solidFill>
              <a:latin typeface="Arial" charset="0"/>
            </a:endParaRPr>
          </a:p>
        </p:txBody>
      </p:sp>
      <p:sp>
        <p:nvSpPr>
          <p:cNvPr id="14" name="Rectangle 14"/>
          <p:cNvSpPr/>
          <p:nvPr/>
        </p:nvSpPr>
        <p:spPr>
          <a:xfrm>
            <a:off x="1797214" y="2505670"/>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2</a:t>
            </a:r>
          </a:p>
        </p:txBody>
      </p:sp>
      <p:sp>
        <p:nvSpPr>
          <p:cNvPr id="15" name="Rectangle 15"/>
          <p:cNvSpPr/>
          <p:nvPr/>
        </p:nvSpPr>
        <p:spPr>
          <a:xfrm>
            <a:off x="1828800" y="3352800"/>
            <a:ext cx="506217" cy="923330"/>
          </a:xfrm>
          <a:prstGeom prst="rect">
            <a:avLst/>
          </a:prstGeom>
          <a:noFill/>
        </p:spPr>
        <p:txBody>
          <a:bodyPr wrap="squar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3</a:t>
            </a:r>
          </a:p>
        </p:txBody>
      </p:sp>
      <p:sp>
        <p:nvSpPr>
          <p:cNvPr id="10" name="Rectangle 9"/>
          <p:cNvSpPr/>
          <p:nvPr/>
        </p:nvSpPr>
        <p:spPr bwMode="auto">
          <a:xfrm>
            <a:off x="2379811" y="2456408"/>
            <a:ext cx="7620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1" name="Rectangle 4"/>
          <p:cNvSpPr/>
          <p:nvPr/>
        </p:nvSpPr>
        <p:spPr bwMode="auto">
          <a:xfrm>
            <a:off x="2398407" y="2839623"/>
            <a:ext cx="736130" cy="33216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16"/>
          <p:cNvSpPr/>
          <p:nvPr/>
        </p:nvSpPr>
        <p:spPr>
          <a:xfrm>
            <a:off x="1765630" y="4448770"/>
            <a:ext cx="592517"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4</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6" name="Rectangle 7"/>
          <p:cNvSpPr/>
          <p:nvPr/>
        </p:nvSpPr>
        <p:spPr bwMode="auto">
          <a:xfrm>
            <a:off x="2355591" y="4598459"/>
            <a:ext cx="789183" cy="53625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 name="Rechthoek 3"/>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5" name="Rechthoek 4"/>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18" name="Rectangle 17"/>
          <p:cNvSpPr/>
          <p:nvPr/>
        </p:nvSpPr>
        <p:spPr>
          <a:xfrm>
            <a:off x="8585155" y="910986"/>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5</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9" name="Rectangle 18"/>
          <p:cNvSpPr/>
          <p:nvPr/>
        </p:nvSpPr>
        <p:spPr>
          <a:xfrm>
            <a:off x="8599328" y="2063992"/>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7</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0" name="Rectangle 20"/>
          <p:cNvSpPr/>
          <p:nvPr/>
        </p:nvSpPr>
        <p:spPr>
          <a:xfrm>
            <a:off x="8599328" y="2710121"/>
            <a:ext cx="569388"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8</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1" name="Rectangle 19"/>
          <p:cNvSpPr/>
          <p:nvPr/>
        </p:nvSpPr>
        <p:spPr>
          <a:xfrm>
            <a:off x="5715000" y="1988840"/>
            <a:ext cx="457200"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6</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4" name="Rectangle 11"/>
          <p:cNvSpPr/>
          <p:nvPr/>
        </p:nvSpPr>
        <p:spPr bwMode="auto">
          <a:xfrm>
            <a:off x="6152097" y="1206131"/>
            <a:ext cx="1716606" cy="556757"/>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5" name="Rectangle 10"/>
          <p:cNvSpPr/>
          <p:nvPr/>
        </p:nvSpPr>
        <p:spPr bwMode="auto">
          <a:xfrm>
            <a:off x="6477000" y="2434025"/>
            <a:ext cx="762000" cy="18326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6" name="Rectangle 12"/>
          <p:cNvSpPr/>
          <p:nvPr/>
        </p:nvSpPr>
        <p:spPr bwMode="auto">
          <a:xfrm>
            <a:off x="8068072" y="2601858"/>
            <a:ext cx="618728"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7" name="Rectangle 13"/>
          <p:cNvSpPr/>
          <p:nvPr/>
        </p:nvSpPr>
        <p:spPr bwMode="auto">
          <a:xfrm>
            <a:off x="8071369" y="3004765"/>
            <a:ext cx="6096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8" name="Rectangle 22"/>
          <p:cNvSpPr/>
          <p:nvPr/>
        </p:nvSpPr>
        <p:spPr>
          <a:xfrm>
            <a:off x="1918677" y="5386546"/>
            <a:ext cx="363122" cy="923330"/>
          </a:xfrm>
          <a:prstGeom prst="rect">
            <a:avLst/>
          </a:prstGeom>
          <a:noFill/>
        </p:spPr>
        <p:txBody>
          <a:bodyPr wrap="squar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9</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9" name="Rectangle 21"/>
          <p:cNvSpPr/>
          <p:nvPr/>
        </p:nvSpPr>
        <p:spPr bwMode="auto">
          <a:xfrm>
            <a:off x="2398407" y="5810820"/>
            <a:ext cx="751885" cy="324246"/>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297910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E2323A44-A816-6D56-91DA-F6E78595670B}"/>
              </a:ext>
            </a:extLst>
          </p:cNvPr>
          <p:cNvPicPr>
            <a:picLocks noChangeAspect="1"/>
          </p:cNvPicPr>
          <p:nvPr/>
        </p:nvPicPr>
        <p:blipFill>
          <a:blip r:embed="rId2"/>
          <a:stretch>
            <a:fillRect/>
          </a:stretch>
        </p:blipFill>
        <p:spPr>
          <a:xfrm>
            <a:off x="838200" y="3643519"/>
            <a:ext cx="6957663" cy="2452482"/>
          </a:xfrm>
          <a:prstGeom prst="rect">
            <a:avLst/>
          </a:prstGeom>
        </p:spPr>
      </p:pic>
      <p:pic>
        <p:nvPicPr>
          <p:cNvPr id="4" name="Afbeelding 3">
            <a:extLst>
              <a:ext uri="{FF2B5EF4-FFF2-40B4-BE49-F238E27FC236}">
                <a16:creationId xmlns:a16="http://schemas.microsoft.com/office/drawing/2014/main" id="{0CD6E1DF-4991-0BDC-F3A3-1B288C7A5F58}"/>
              </a:ext>
            </a:extLst>
          </p:cNvPr>
          <p:cNvPicPr>
            <a:picLocks noChangeAspect="1"/>
          </p:cNvPicPr>
          <p:nvPr/>
        </p:nvPicPr>
        <p:blipFill>
          <a:blip r:embed="rId3"/>
          <a:stretch>
            <a:fillRect/>
          </a:stretch>
        </p:blipFill>
        <p:spPr>
          <a:xfrm>
            <a:off x="106293" y="626816"/>
            <a:ext cx="8656707" cy="2667231"/>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9" name="Rectangle 7"/>
          <p:cNvSpPr/>
          <p:nvPr/>
        </p:nvSpPr>
        <p:spPr bwMode="auto">
          <a:xfrm>
            <a:off x="7997444" y="2747304"/>
            <a:ext cx="689355"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0" name="Rectangle 9"/>
          <p:cNvSpPr/>
          <p:nvPr/>
        </p:nvSpPr>
        <p:spPr bwMode="auto">
          <a:xfrm>
            <a:off x="4716016" y="4908548"/>
            <a:ext cx="27432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1" name="Straight Arrow Connector 10"/>
          <p:cNvCxnSpPr/>
          <p:nvPr/>
        </p:nvCxnSpPr>
        <p:spPr bwMode="auto">
          <a:xfrm flipH="1">
            <a:off x="6861943" y="2980369"/>
            <a:ext cx="1135502" cy="192817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ijdelijke aanduiding voor inhoud 5">
            <a:extLst>
              <a:ext uri="{FF2B5EF4-FFF2-40B4-BE49-F238E27FC236}">
                <a16:creationId xmlns:a16="http://schemas.microsoft.com/office/drawing/2014/main" id="{8F6BFB6A-06D1-899B-C127-F194F40D1BB7}"/>
              </a:ext>
            </a:extLst>
          </p:cNvPr>
          <p:cNvSpPr>
            <a:spLocks noGrp="1"/>
          </p:cNvSpPr>
          <p:nvPr>
            <p:ph idx="1"/>
          </p:nvPr>
        </p:nvSpPr>
        <p:spPr/>
        <p:txBody>
          <a:bodyPr/>
          <a:lstStyle/>
          <a:p>
            <a:pPr marL="0" indent="0">
              <a:buNone/>
            </a:pPr>
            <a:r>
              <a:rPr lang="nl-NL" dirty="0"/>
              <a:t>       </a:t>
            </a:r>
          </a:p>
        </p:txBody>
      </p:sp>
    </p:spTree>
    <p:extLst>
      <p:ext uri="{BB962C8B-B14F-4D97-AF65-F5344CB8AC3E}">
        <p14:creationId xmlns:p14="http://schemas.microsoft.com/office/powerpoint/2010/main" val="2464393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58C9B4D5-887A-F651-4E95-091D25A87C37}"/>
              </a:ext>
            </a:extLst>
          </p:cNvPr>
          <p:cNvPicPr>
            <a:picLocks noChangeAspect="1"/>
          </p:cNvPicPr>
          <p:nvPr/>
        </p:nvPicPr>
        <p:blipFill>
          <a:blip r:embed="rId2"/>
          <a:stretch>
            <a:fillRect/>
          </a:stretch>
        </p:blipFill>
        <p:spPr>
          <a:xfrm>
            <a:off x="683569" y="267643"/>
            <a:ext cx="5644230" cy="6027687"/>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22" name="Rectangle 10"/>
          <p:cNvSpPr/>
          <p:nvPr/>
        </p:nvSpPr>
        <p:spPr bwMode="auto">
          <a:xfrm>
            <a:off x="611560" y="3046963"/>
            <a:ext cx="2463552" cy="216024"/>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6" name="Rechte verbindingslijn 25"/>
          <p:cNvCxnSpPr/>
          <p:nvPr/>
        </p:nvCxnSpPr>
        <p:spPr>
          <a:xfrm>
            <a:off x="683568" y="260648"/>
            <a:ext cx="0" cy="6048672"/>
          </a:xfrm>
          <a:prstGeom prst="line">
            <a:avLst/>
          </a:prstGeom>
        </p:spPr>
        <p:style>
          <a:lnRef idx="1">
            <a:schemeClr val="dk1"/>
          </a:lnRef>
          <a:fillRef idx="0">
            <a:schemeClr val="dk1"/>
          </a:fillRef>
          <a:effectRef idx="0">
            <a:schemeClr val="dk1"/>
          </a:effectRef>
          <a:fontRef idx="minor">
            <a:schemeClr val="tx1"/>
          </a:fontRef>
        </p:style>
      </p:cxnSp>
      <p:cxnSp>
        <p:nvCxnSpPr>
          <p:cNvPr id="4" name="Rechte verbindingslijn met pijl 3">
            <a:extLst>
              <a:ext uri="{FF2B5EF4-FFF2-40B4-BE49-F238E27FC236}">
                <a16:creationId xmlns:a16="http://schemas.microsoft.com/office/drawing/2014/main" id="{F292AAAD-0B0B-4715-B9EC-BB7C07AD7ED9}"/>
              </a:ext>
            </a:extLst>
          </p:cNvPr>
          <p:cNvCxnSpPr/>
          <p:nvPr/>
        </p:nvCxnSpPr>
        <p:spPr>
          <a:xfrm>
            <a:off x="2555776" y="486916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B73E0416-7322-45CF-B581-FAD21B16B667}"/>
              </a:ext>
            </a:extLst>
          </p:cNvPr>
          <p:cNvCxnSpPr/>
          <p:nvPr/>
        </p:nvCxnSpPr>
        <p:spPr>
          <a:xfrm>
            <a:off x="2563870" y="5877272"/>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17" name="Rechte verbindingslijn 16">
            <a:extLst>
              <a:ext uri="{FF2B5EF4-FFF2-40B4-BE49-F238E27FC236}">
                <a16:creationId xmlns:a16="http://schemas.microsoft.com/office/drawing/2014/main" id="{1CCBDBF7-66F1-4393-88B7-99D51347B7E1}"/>
              </a:ext>
            </a:extLst>
          </p:cNvPr>
          <p:cNvCxnSpPr/>
          <p:nvPr/>
        </p:nvCxnSpPr>
        <p:spPr>
          <a:xfrm>
            <a:off x="683568" y="260648"/>
            <a:ext cx="5644230" cy="13990"/>
          </a:xfrm>
          <a:prstGeom prst="line">
            <a:avLst/>
          </a:prstGeom>
        </p:spPr>
        <p:style>
          <a:lnRef idx="1">
            <a:schemeClr val="dk1"/>
          </a:lnRef>
          <a:fillRef idx="0">
            <a:schemeClr val="dk1"/>
          </a:fillRef>
          <a:effectRef idx="0">
            <a:schemeClr val="dk1"/>
          </a:effectRef>
          <a:fontRef idx="minor">
            <a:schemeClr val="tx1"/>
          </a:fontRef>
        </p:style>
      </p:cxnSp>
      <p:sp>
        <p:nvSpPr>
          <p:cNvPr id="5" name="Tijdelijke aanduiding voor inhoud 4">
            <a:extLst>
              <a:ext uri="{FF2B5EF4-FFF2-40B4-BE49-F238E27FC236}">
                <a16:creationId xmlns:a16="http://schemas.microsoft.com/office/drawing/2014/main" id="{DBF085E8-D316-784D-6985-BE391A6B315A}"/>
              </a:ext>
            </a:extLst>
          </p:cNvPr>
          <p:cNvSpPr>
            <a:spLocks noGrp="1"/>
          </p:cNvSpPr>
          <p:nvPr>
            <p:ph idx="1"/>
          </p:nvPr>
        </p:nvSpPr>
        <p:spPr>
          <a:xfrm>
            <a:off x="457200" y="1600200"/>
            <a:ext cx="8229600" cy="4709120"/>
          </a:xfrm>
        </p:spPr>
        <p:txBody>
          <a:bodyPr/>
          <a:lstStyle/>
          <a:p>
            <a:pPr marL="0" indent="0">
              <a:buNone/>
            </a:pPr>
            <a:r>
              <a:rPr lang="nl-NL" dirty="0"/>
              <a:t> </a:t>
            </a:r>
          </a:p>
        </p:txBody>
      </p:sp>
      <p:pic>
        <p:nvPicPr>
          <p:cNvPr id="6" name="Afbeelding 5">
            <a:extLst>
              <a:ext uri="{FF2B5EF4-FFF2-40B4-BE49-F238E27FC236}">
                <a16:creationId xmlns:a16="http://schemas.microsoft.com/office/drawing/2014/main" id="{B43262DF-B156-6472-8A82-DE0A69481CD2}"/>
              </a:ext>
            </a:extLst>
          </p:cNvPr>
          <p:cNvPicPr>
            <a:picLocks noChangeAspect="1"/>
          </p:cNvPicPr>
          <p:nvPr/>
        </p:nvPicPr>
        <p:blipFill>
          <a:blip r:embed="rId3"/>
          <a:stretch>
            <a:fillRect/>
          </a:stretch>
        </p:blipFill>
        <p:spPr>
          <a:xfrm>
            <a:off x="7086600" y="6348693"/>
            <a:ext cx="1924050" cy="504825"/>
          </a:xfrm>
          <a:prstGeom prst="rect">
            <a:avLst/>
          </a:prstGeom>
        </p:spPr>
      </p:pic>
    </p:spTree>
    <p:extLst>
      <p:ext uri="{BB962C8B-B14F-4D97-AF65-F5344CB8AC3E}">
        <p14:creationId xmlns:p14="http://schemas.microsoft.com/office/powerpoint/2010/main" val="3652054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inhoud 17">
            <a:extLst>
              <a:ext uri="{FF2B5EF4-FFF2-40B4-BE49-F238E27FC236}">
                <a16:creationId xmlns:a16="http://schemas.microsoft.com/office/drawing/2014/main" id="{047CC02D-D5D6-A042-F305-A08743BC8E11}"/>
              </a:ext>
            </a:extLst>
          </p:cNvPr>
          <p:cNvPicPr>
            <a:picLocks noGrp="1" noChangeAspect="1"/>
          </p:cNvPicPr>
          <p:nvPr>
            <p:ph idx="1"/>
          </p:nvPr>
        </p:nvPicPr>
        <p:blipFill>
          <a:blip r:embed="rId2"/>
          <a:stretch>
            <a:fillRect/>
          </a:stretch>
        </p:blipFill>
        <p:spPr bwMode="auto">
          <a:xfrm>
            <a:off x="1096979" y="2053277"/>
            <a:ext cx="6715374" cy="359695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nl-NL" dirty="0"/>
              <a:t>  </a:t>
            </a:r>
          </a:p>
        </p:txBody>
      </p:sp>
      <p:cxnSp>
        <p:nvCxnSpPr>
          <p:cNvPr id="5" name="Rechte verbindingslijn 4"/>
          <p:cNvCxnSpPr/>
          <p:nvPr/>
        </p:nvCxnSpPr>
        <p:spPr>
          <a:xfrm>
            <a:off x="1187624" y="260648"/>
            <a:ext cx="5184576" cy="0"/>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6372200"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1187624"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1043608" y="2041823"/>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p:cNvCxnSpPr/>
          <p:nvPr/>
        </p:nvCxnSpPr>
        <p:spPr>
          <a:xfrm>
            <a:off x="1043608" y="2041823"/>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7812360" y="2031016"/>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9" name="Rechte verbindingslijn 18"/>
          <p:cNvCxnSpPr/>
          <p:nvPr/>
        </p:nvCxnSpPr>
        <p:spPr>
          <a:xfrm>
            <a:off x="1043608" y="5733256"/>
            <a:ext cx="6768752" cy="0"/>
          </a:xfrm>
          <a:prstGeom prst="line">
            <a:avLst/>
          </a:prstGeom>
        </p:spPr>
        <p:style>
          <a:lnRef idx="1">
            <a:schemeClr val="dk1"/>
          </a:lnRef>
          <a:fillRef idx="0">
            <a:schemeClr val="dk1"/>
          </a:fillRef>
          <a:effectRef idx="0">
            <a:schemeClr val="dk1"/>
          </a:effectRef>
          <a:fontRef idx="minor">
            <a:schemeClr val="tx1"/>
          </a:fontRef>
        </p:style>
      </p:cxnSp>
      <p:sp>
        <p:nvSpPr>
          <p:cNvPr id="22" name="Rectangle 7"/>
          <p:cNvSpPr/>
          <p:nvPr/>
        </p:nvSpPr>
        <p:spPr bwMode="auto">
          <a:xfrm>
            <a:off x="1058741" y="2198880"/>
            <a:ext cx="198422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3" name="Rectangle 8"/>
          <p:cNvSpPr/>
          <p:nvPr/>
        </p:nvSpPr>
        <p:spPr bwMode="auto">
          <a:xfrm>
            <a:off x="1058741" y="4293096"/>
            <a:ext cx="2073099"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4" name="Rechte verbindingslijn met pijl 13">
            <a:extLst>
              <a:ext uri="{FF2B5EF4-FFF2-40B4-BE49-F238E27FC236}">
                <a16:creationId xmlns:a16="http://schemas.microsoft.com/office/drawing/2014/main" id="{3876BE7D-37ED-4362-8F39-6F8813519155}"/>
              </a:ext>
            </a:extLst>
          </p:cNvPr>
          <p:cNvCxnSpPr/>
          <p:nvPr/>
        </p:nvCxnSpPr>
        <p:spPr>
          <a:xfrm>
            <a:off x="4283968" y="227687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0DBB4629-D7DA-4834-BC08-C0ACC1E55150}"/>
              </a:ext>
            </a:extLst>
          </p:cNvPr>
          <p:cNvCxnSpPr/>
          <p:nvPr/>
        </p:nvCxnSpPr>
        <p:spPr>
          <a:xfrm>
            <a:off x="4283968" y="357301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pic>
        <p:nvPicPr>
          <p:cNvPr id="4" name="Afbeelding 3">
            <a:extLst>
              <a:ext uri="{FF2B5EF4-FFF2-40B4-BE49-F238E27FC236}">
                <a16:creationId xmlns:a16="http://schemas.microsoft.com/office/drawing/2014/main" id="{3136ACE6-F741-B20E-CDA3-FC551A571C30}"/>
              </a:ext>
            </a:extLst>
          </p:cNvPr>
          <p:cNvPicPr>
            <a:picLocks noChangeAspect="1"/>
          </p:cNvPicPr>
          <p:nvPr/>
        </p:nvPicPr>
        <p:blipFill>
          <a:blip r:embed="rId3"/>
          <a:stretch>
            <a:fillRect/>
          </a:stretch>
        </p:blipFill>
        <p:spPr>
          <a:xfrm>
            <a:off x="7162800" y="6343259"/>
            <a:ext cx="1924050" cy="504825"/>
          </a:xfrm>
          <a:prstGeom prst="rect">
            <a:avLst/>
          </a:prstGeom>
        </p:spPr>
      </p:pic>
      <p:pic>
        <p:nvPicPr>
          <p:cNvPr id="10" name="Afbeelding 9">
            <a:extLst>
              <a:ext uri="{FF2B5EF4-FFF2-40B4-BE49-F238E27FC236}">
                <a16:creationId xmlns:a16="http://schemas.microsoft.com/office/drawing/2014/main" id="{2B0AE31C-A90E-AF48-E062-FB87CABD22B5}"/>
              </a:ext>
            </a:extLst>
          </p:cNvPr>
          <p:cNvPicPr>
            <a:picLocks noChangeAspect="1"/>
          </p:cNvPicPr>
          <p:nvPr/>
        </p:nvPicPr>
        <p:blipFill>
          <a:blip r:embed="rId4"/>
          <a:stretch>
            <a:fillRect/>
          </a:stretch>
        </p:blipFill>
        <p:spPr>
          <a:xfrm>
            <a:off x="1219201" y="273484"/>
            <a:ext cx="5153000" cy="1638442"/>
          </a:xfrm>
          <a:prstGeom prst="rect">
            <a:avLst/>
          </a:prstGeom>
        </p:spPr>
      </p:pic>
    </p:spTree>
    <p:extLst>
      <p:ext uri="{BB962C8B-B14F-4D97-AF65-F5344CB8AC3E}">
        <p14:creationId xmlns:p14="http://schemas.microsoft.com/office/powerpoint/2010/main" val="3470282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Tijdelijke aanduiding voor inhoud 14">
            <a:extLst>
              <a:ext uri="{FF2B5EF4-FFF2-40B4-BE49-F238E27FC236}">
                <a16:creationId xmlns:a16="http://schemas.microsoft.com/office/drawing/2014/main" id="{96869ACA-5937-D24F-D4BA-265298DA876F}"/>
              </a:ext>
            </a:extLst>
          </p:cNvPr>
          <p:cNvPicPr>
            <a:picLocks noGrp="1" noChangeAspect="1"/>
          </p:cNvPicPr>
          <p:nvPr>
            <p:ph idx="1"/>
          </p:nvPr>
        </p:nvPicPr>
        <p:blipFill>
          <a:blip r:embed="rId2"/>
          <a:stretch>
            <a:fillRect/>
          </a:stretch>
        </p:blipFill>
        <p:spPr bwMode="auto">
          <a:xfrm>
            <a:off x="1043608" y="1988555"/>
            <a:ext cx="6696741" cy="37493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fbeelding 3">
            <a:extLst>
              <a:ext uri="{FF2B5EF4-FFF2-40B4-BE49-F238E27FC236}">
                <a16:creationId xmlns:a16="http://schemas.microsoft.com/office/drawing/2014/main" id="{E23DDF2D-FBF6-53B3-8565-DD21AB84DCD8}"/>
              </a:ext>
            </a:extLst>
          </p:cNvPr>
          <p:cNvPicPr>
            <a:picLocks noChangeAspect="1"/>
          </p:cNvPicPr>
          <p:nvPr/>
        </p:nvPicPr>
        <p:blipFill>
          <a:blip r:embed="rId3"/>
          <a:stretch>
            <a:fillRect/>
          </a:stretch>
        </p:blipFill>
        <p:spPr>
          <a:xfrm>
            <a:off x="4211959" y="473458"/>
            <a:ext cx="4645225" cy="1082134"/>
          </a:xfrm>
          <a:prstGeom prst="rect">
            <a:avLst/>
          </a:prstGeom>
        </p:spPr>
      </p:pic>
      <p:sp>
        <p:nvSpPr>
          <p:cNvPr id="2" name="Titel 1"/>
          <p:cNvSpPr>
            <a:spLocks noGrp="1"/>
          </p:cNvSpPr>
          <p:nvPr>
            <p:ph type="title"/>
          </p:nvPr>
        </p:nvSpPr>
        <p:spPr>
          <a:xfrm>
            <a:off x="457200" y="218108"/>
            <a:ext cx="4042792" cy="563352"/>
          </a:xfrm>
        </p:spPr>
        <p:txBody>
          <a:bodyPr>
            <a:normAutofit/>
          </a:bodyPr>
          <a:lstStyle/>
          <a:p>
            <a:r>
              <a:rPr lang="en-US" sz="2400" b="1" dirty="0">
                <a:latin typeface="Arial" panose="020B0604020202020204" pitchFamily="34" charset="0"/>
                <a:cs typeface="Arial" panose="020B0604020202020204" pitchFamily="34" charset="0"/>
              </a:rPr>
              <a:t>AOW-</a:t>
            </a:r>
            <a:r>
              <a:rPr lang="en-US" sz="2400" b="1" dirty="0" err="1">
                <a:latin typeface="Arial" panose="020B0604020202020204" pitchFamily="34" charset="0"/>
                <a:cs typeface="Arial" panose="020B0604020202020204" pitchFamily="34" charset="0"/>
              </a:rPr>
              <a:t>overbrugging</a:t>
            </a:r>
            <a:endParaRPr lang="nl-NL" sz="2400" b="1" dirty="0">
              <a:latin typeface="Arial" panose="020B0604020202020204" pitchFamily="34" charset="0"/>
              <a:cs typeface="Arial" panose="020B0604020202020204" pitchFamily="34" charset="0"/>
            </a:endParaRPr>
          </a:p>
        </p:txBody>
      </p:sp>
      <p:sp>
        <p:nvSpPr>
          <p:cNvPr id="7"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8" name="Rectangle 8"/>
          <p:cNvSpPr/>
          <p:nvPr/>
        </p:nvSpPr>
        <p:spPr bwMode="auto">
          <a:xfrm>
            <a:off x="971600" y="3922092"/>
            <a:ext cx="2016224" cy="2286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9" name="Rectangle 6"/>
          <p:cNvSpPr/>
          <p:nvPr/>
        </p:nvSpPr>
        <p:spPr bwMode="auto">
          <a:xfrm>
            <a:off x="4499992" y="4437112"/>
            <a:ext cx="28956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3" name="Straight Arrow Connector 10"/>
          <p:cNvCxnSpPr/>
          <p:nvPr/>
        </p:nvCxnSpPr>
        <p:spPr bwMode="auto">
          <a:xfrm flipH="1">
            <a:off x="5868144" y="1530914"/>
            <a:ext cx="936104" cy="290512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Rechte verbindingslijn 21"/>
          <p:cNvCxnSpPr/>
          <p:nvPr/>
        </p:nvCxnSpPr>
        <p:spPr>
          <a:xfrm>
            <a:off x="1043608" y="191683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26" name="Rechte verbindingslijn 25"/>
          <p:cNvCxnSpPr/>
          <p:nvPr/>
        </p:nvCxnSpPr>
        <p:spPr>
          <a:xfrm>
            <a:off x="1043608"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28" name="Rechte verbindingslijn 27"/>
          <p:cNvCxnSpPr/>
          <p:nvPr/>
        </p:nvCxnSpPr>
        <p:spPr>
          <a:xfrm>
            <a:off x="7740352"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30" name="Rechte verbindingslijn 29"/>
          <p:cNvCxnSpPr/>
          <p:nvPr/>
        </p:nvCxnSpPr>
        <p:spPr>
          <a:xfrm>
            <a:off x="1043608" y="587727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16" name="Rechte verbindingslijn met pijl 15">
            <a:extLst>
              <a:ext uri="{FF2B5EF4-FFF2-40B4-BE49-F238E27FC236}">
                <a16:creationId xmlns:a16="http://schemas.microsoft.com/office/drawing/2014/main" id="{1B4FF985-E7A8-4BE0-B2F5-589D14F2911C}"/>
              </a:ext>
            </a:extLst>
          </p:cNvPr>
          <p:cNvCxnSpPr/>
          <p:nvPr/>
        </p:nvCxnSpPr>
        <p:spPr>
          <a:xfrm>
            <a:off x="611560" y="3212976"/>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9941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Tijdelijke aanduiding voor inhoud 38">
            <a:extLst>
              <a:ext uri="{FF2B5EF4-FFF2-40B4-BE49-F238E27FC236}">
                <a16:creationId xmlns:a16="http://schemas.microsoft.com/office/drawing/2014/main" id="{B57A3F0C-24E2-4D4E-2E0A-2F095CDE0D76}"/>
              </a:ext>
            </a:extLst>
          </p:cNvPr>
          <p:cNvPicPr>
            <a:picLocks noGrp="1" noChangeAspect="1"/>
          </p:cNvPicPr>
          <p:nvPr>
            <p:ph idx="1"/>
          </p:nvPr>
        </p:nvPicPr>
        <p:blipFill>
          <a:blip r:embed="rId2"/>
          <a:stretch>
            <a:fillRect/>
          </a:stretch>
        </p:blipFill>
        <p:spPr bwMode="auto">
          <a:xfrm>
            <a:off x="563216" y="1856157"/>
            <a:ext cx="6791606" cy="48168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457200" y="274638"/>
            <a:ext cx="5050904" cy="437952"/>
          </a:xfrm>
        </p:spPr>
        <p:txBody>
          <a:bodyPr>
            <a:noAutofit/>
          </a:bodyPr>
          <a:lstStyle/>
          <a:p>
            <a:r>
              <a:rPr lang="en-US" b="1" dirty="0">
                <a:latin typeface="Arial" panose="020B0604020202020204" pitchFamily="34" charset="0"/>
                <a:cs typeface="Arial" panose="020B0604020202020204" pitchFamily="34" charset="0"/>
              </a:rPr>
              <a:t>AOW-</a:t>
            </a:r>
            <a:r>
              <a:rPr lang="en-US" b="1" dirty="0" err="1">
                <a:latin typeface="Arial" panose="020B0604020202020204" pitchFamily="34" charset="0"/>
                <a:cs typeface="Arial" panose="020B0604020202020204" pitchFamily="34" charset="0"/>
              </a:rPr>
              <a:t>overbrugging</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hoog</a:t>
            </a:r>
            <a:r>
              <a:rPr lang="en-US" b="1" dirty="0">
                <a:latin typeface="Arial" panose="020B0604020202020204" pitchFamily="34" charset="0"/>
                <a:cs typeface="Arial" panose="020B0604020202020204" pitchFamily="34" charset="0"/>
              </a:rPr>
              <a:t>/</a:t>
            </a:r>
            <a:r>
              <a:rPr lang="en-US" b="1" dirty="0" err="1">
                <a:latin typeface="Arial" panose="020B0604020202020204" pitchFamily="34" charset="0"/>
                <a:cs typeface="Arial" panose="020B0604020202020204" pitchFamily="34" charset="0"/>
              </a:rPr>
              <a:t>laag</a:t>
            </a:r>
            <a:endParaRPr lang="nl-NL"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539552" y="1196752"/>
            <a:ext cx="0" cy="504056"/>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539552" y="119675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539551" y="1844824"/>
            <a:ext cx="6753225" cy="0"/>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539552"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539552" y="1844824"/>
            <a:ext cx="6815274" cy="0"/>
          </a:xfrm>
          <a:prstGeom prst="line">
            <a:avLst/>
          </a:prstGeom>
        </p:spPr>
        <p:style>
          <a:lnRef idx="1">
            <a:schemeClr val="dk1"/>
          </a:lnRef>
          <a:fillRef idx="0">
            <a:schemeClr val="dk1"/>
          </a:fillRef>
          <a:effectRef idx="0">
            <a:schemeClr val="dk1"/>
          </a:effectRef>
          <a:fontRef idx="minor">
            <a:schemeClr val="tx1"/>
          </a:fontRef>
        </p:style>
      </p:cxnSp>
      <p:cxnSp>
        <p:nvCxnSpPr>
          <p:cNvPr id="17" name="Rechte verbindingslijn 16"/>
          <p:cNvCxnSpPr/>
          <p:nvPr/>
        </p:nvCxnSpPr>
        <p:spPr>
          <a:xfrm>
            <a:off x="539551" y="6702574"/>
            <a:ext cx="6815275" cy="5921"/>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a:extLst>
              <a:ext uri="{FF2B5EF4-FFF2-40B4-BE49-F238E27FC236}">
                <a16:creationId xmlns:a16="http://schemas.microsoft.com/office/drawing/2014/main" id="{6304D1D4-271B-452E-AAC6-E573D7DD0C2F}"/>
              </a:ext>
            </a:extLst>
          </p:cNvPr>
          <p:cNvCxnSpPr/>
          <p:nvPr/>
        </p:nvCxnSpPr>
        <p:spPr>
          <a:xfrm>
            <a:off x="7354826"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id="{0B4C2A3D-C34E-4A31-8FA3-7CCD764F9F61}"/>
              </a:ext>
            </a:extLst>
          </p:cNvPr>
          <p:cNvCxnSpPr/>
          <p:nvPr/>
        </p:nvCxnSpPr>
        <p:spPr>
          <a:xfrm>
            <a:off x="179511" y="281940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6BC7B667-AD63-4BB8-BA9E-981FBB9436B9}"/>
              </a:ext>
            </a:extLst>
          </p:cNvPr>
          <p:cNvCxnSpPr/>
          <p:nvPr/>
        </p:nvCxnSpPr>
        <p:spPr>
          <a:xfrm>
            <a:off x="2843808" y="5229200"/>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8" name="Rechte verbindingslijn met pijl 7">
            <a:extLst>
              <a:ext uri="{FF2B5EF4-FFF2-40B4-BE49-F238E27FC236}">
                <a16:creationId xmlns:a16="http://schemas.microsoft.com/office/drawing/2014/main" id="{CC7514ED-2F95-4099-90DB-79C6933CDD8A}"/>
              </a:ext>
            </a:extLst>
          </p:cNvPr>
          <p:cNvCxnSpPr/>
          <p:nvPr/>
        </p:nvCxnSpPr>
        <p:spPr>
          <a:xfrm>
            <a:off x="2853216" y="6381328"/>
            <a:ext cx="360040" cy="0"/>
          </a:xfrm>
          <a:prstGeom prst="straightConnector1">
            <a:avLst/>
          </a:prstGeom>
          <a:ln>
            <a:solidFill>
              <a:srgbClr val="FFC000"/>
            </a:solidFill>
            <a:tailEnd type="triangle"/>
          </a:ln>
        </p:spPr>
        <p:style>
          <a:lnRef idx="3">
            <a:schemeClr val="accent6"/>
          </a:lnRef>
          <a:fillRef idx="0">
            <a:schemeClr val="accent6"/>
          </a:fillRef>
          <a:effectRef idx="2">
            <a:schemeClr val="accent6"/>
          </a:effectRef>
          <a:fontRef idx="minor">
            <a:schemeClr val="tx1"/>
          </a:fontRef>
        </p:style>
      </p:cxnSp>
      <p:cxnSp>
        <p:nvCxnSpPr>
          <p:cNvPr id="18" name="Rechte verbindingslijn 17">
            <a:extLst>
              <a:ext uri="{FF2B5EF4-FFF2-40B4-BE49-F238E27FC236}">
                <a16:creationId xmlns:a16="http://schemas.microsoft.com/office/drawing/2014/main" id="{3DBB889B-40A0-45D7-ADA3-171A5A42BE93}"/>
              </a:ext>
            </a:extLst>
          </p:cNvPr>
          <p:cNvCxnSpPr/>
          <p:nvPr/>
        </p:nvCxnSpPr>
        <p:spPr>
          <a:xfrm>
            <a:off x="539551" y="1696430"/>
            <a:ext cx="6696745" cy="0"/>
          </a:xfrm>
          <a:prstGeom prst="line">
            <a:avLst/>
          </a:prstGeom>
        </p:spPr>
        <p:style>
          <a:lnRef idx="1">
            <a:schemeClr val="dk1"/>
          </a:lnRef>
          <a:fillRef idx="0">
            <a:schemeClr val="dk1"/>
          </a:fillRef>
          <a:effectRef idx="0">
            <a:schemeClr val="dk1"/>
          </a:effectRef>
          <a:fontRef idx="minor">
            <a:schemeClr val="tx1"/>
          </a:fontRef>
        </p:style>
      </p:cxnSp>
      <p:pic>
        <p:nvPicPr>
          <p:cNvPr id="16" name="Afbeelding 15">
            <a:extLst>
              <a:ext uri="{FF2B5EF4-FFF2-40B4-BE49-F238E27FC236}">
                <a16:creationId xmlns:a16="http://schemas.microsoft.com/office/drawing/2014/main" id="{23E1FF68-5183-5A44-632C-755FC8C943F1}"/>
              </a:ext>
            </a:extLst>
          </p:cNvPr>
          <p:cNvPicPr>
            <a:picLocks noChangeAspect="1"/>
          </p:cNvPicPr>
          <p:nvPr/>
        </p:nvPicPr>
        <p:blipFill>
          <a:blip r:embed="rId3"/>
          <a:stretch>
            <a:fillRect/>
          </a:stretch>
        </p:blipFill>
        <p:spPr>
          <a:xfrm>
            <a:off x="563215" y="1209333"/>
            <a:ext cx="6673081" cy="487096"/>
          </a:xfrm>
          <a:prstGeom prst="rect">
            <a:avLst/>
          </a:prstGeom>
        </p:spPr>
      </p:pic>
    </p:spTree>
    <p:extLst>
      <p:ext uri="{BB962C8B-B14F-4D97-AF65-F5344CB8AC3E}">
        <p14:creationId xmlns:p14="http://schemas.microsoft.com/office/powerpoint/2010/main" val="152406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Afbeelding 23">
            <a:extLst>
              <a:ext uri="{FF2B5EF4-FFF2-40B4-BE49-F238E27FC236}">
                <a16:creationId xmlns:a16="http://schemas.microsoft.com/office/drawing/2014/main" id="{FAF1EC87-EF0A-8275-B96B-7724BD4D9BC3}"/>
              </a:ext>
            </a:extLst>
          </p:cNvPr>
          <p:cNvPicPr>
            <a:picLocks noChangeAspect="1"/>
          </p:cNvPicPr>
          <p:nvPr/>
        </p:nvPicPr>
        <p:blipFill>
          <a:blip r:embed="rId2"/>
          <a:stretch>
            <a:fillRect/>
          </a:stretch>
        </p:blipFill>
        <p:spPr>
          <a:xfrm>
            <a:off x="624720" y="1862263"/>
            <a:ext cx="6749585" cy="2552921"/>
          </a:xfrm>
          <a:prstGeom prst="rect">
            <a:avLst/>
          </a:prstGeom>
        </p:spPr>
      </p:pic>
      <p:pic>
        <p:nvPicPr>
          <p:cNvPr id="15" name="Afbeelding 14">
            <a:extLst>
              <a:ext uri="{FF2B5EF4-FFF2-40B4-BE49-F238E27FC236}">
                <a16:creationId xmlns:a16="http://schemas.microsoft.com/office/drawing/2014/main" id="{05D29A61-0E56-BCD9-5038-5125197A67D2}"/>
              </a:ext>
            </a:extLst>
          </p:cNvPr>
          <p:cNvPicPr>
            <a:picLocks noChangeAspect="1"/>
          </p:cNvPicPr>
          <p:nvPr/>
        </p:nvPicPr>
        <p:blipFill>
          <a:blip r:embed="rId3"/>
          <a:stretch>
            <a:fillRect/>
          </a:stretch>
        </p:blipFill>
        <p:spPr>
          <a:xfrm>
            <a:off x="3507488" y="4618045"/>
            <a:ext cx="3844751" cy="396274"/>
          </a:xfrm>
          <a:prstGeom prst="rect">
            <a:avLst/>
          </a:prstGeom>
        </p:spPr>
      </p:pic>
      <p:pic>
        <p:nvPicPr>
          <p:cNvPr id="4" name="Afbeelding 3">
            <a:extLst>
              <a:ext uri="{FF2B5EF4-FFF2-40B4-BE49-F238E27FC236}">
                <a16:creationId xmlns:a16="http://schemas.microsoft.com/office/drawing/2014/main" id="{673B90DE-4FE4-A4D6-F758-8087B606A489}"/>
              </a:ext>
            </a:extLst>
          </p:cNvPr>
          <p:cNvPicPr>
            <a:picLocks noChangeAspect="1"/>
          </p:cNvPicPr>
          <p:nvPr/>
        </p:nvPicPr>
        <p:blipFill>
          <a:blip r:embed="rId4"/>
          <a:stretch>
            <a:fillRect/>
          </a:stretch>
        </p:blipFill>
        <p:spPr>
          <a:xfrm>
            <a:off x="4211959" y="473458"/>
            <a:ext cx="4645225" cy="1082134"/>
          </a:xfrm>
          <a:prstGeom prst="rect">
            <a:avLst/>
          </a:prstGeom>
        </p:spPr>
      </p:pic>
      <p:pic>
        <p:nvPicPr>
          <p:cNvPr id="19" name="Afbeelding 18">
            <a:extLst>
              <a:ext uri="{FF2B5EF4-FFF2-40B4-BE49-F238E27FC236}">
                <a16:creationId xmlns:a16="http://schemas.microsoft.com/office/drawing/2014/main" id="{B3B201F3-6EFA-459E-A012-9DC9AB345426}"/>
              </a:ext>
            </a:extLst>
          </p:cNvPr>
          <p:cNvPicPr>
            <a:picLocks noChangeAspect="1"/>
          </p:cNvPicPr>
          <p:nvPr/>
        </p:nvPicPr>
        <p:blipFill>
          <a:blip r:embed="rId5"/>
          <a:stretch>
            <a:fillRect/>
          </a:stretch>
        </p:blipFill>
        <p:spPr>
          <a:xfrm>
            <a:off x="496145" y="5137885"/>
            <a:ext cx="6740152" cy="1181100"/>
          </a:xfrm>
          <a:prstGeom prst="rect">
            <a:avLst/>
          </a:prstGeom>
        </p:spPr>
      </p:pic>
      <p:sp>
        <p:nvSpPr>
          <p:cNvPr id="2" name="Titel 1"/>
          <p:cNvSpPr>
            <a:spLocks noGrp="1"/>
          </p:cNvSpPr>
          <p:nvPr>
            <p:ph type="title"/>
          </p:nvPr>
        </p:nvSpPr>
        <p:spPr>
          <a:xfrm>
            <a:off x="457199" y="274638"/>
            <a:ext cx="3884343" cy="447147"/>
          </a:xfrm>
        </p:spPr>
        <p:txBody>
          <a:bodyPr>
            <a:noAutofit/>
          </a:bodyPr>
          <a:lstStyle/>
          <a:p>
            <a:pPr algn="l"/>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Partnerpensioen</a:t>
            </a:r>
            <a:r>
              <a:rPr lang="en-US" b="1" dirty="0">
                <a:latin typeface="Arial" panose="020B0604020202020204" pitchFamily="34" charset="0"/>
                <a:cs typeface="Arial" panose="020B0604020202020204" pitchFamily="34" charset="0"/>
              </a:rPr>
              <a:t> </a:t>
            </a:r>
            <a:endParaRPr lang="nl-NL"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1844824"/>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1844824"/>
            <a:ext cx="0" cy="2664296"/>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a:cxnSpLocks/>
          </p:cNvCxnSpPr>
          <p:nvPr/>
        </p:nvCxnSpPr>
        <p:spPr>
          <a:xfrm flipV="1">
            <a:off x="611560" y="4495833"/>
            <a:ext cx="6740680" cy="13287"/>
          </a:xfrm>
          <a:prstGeom prst="line">
            <a:avLst/>
          </a:prstGeom>
        </p:spPr>
        <p:style>
          <a:lnRef idx="1">
            <a:schemeClr val="dk1"/>
          </a:lnRef>
          <a:fillRef idx="0">
            <a:schemeClr val="dk1"/>
          </a:fillRef>
          <a:effectRef idx="0">
            <a:schemeClr val="dk1"/>
          </a:effectRef>
          <a:fontRef idx="minor">
            <a:schemeClr val="tx1"/>
          </a:fontRef>
        </p:style>
      </p:cxnSp>
      <p:sp>
        <p:nvSpPr>
          <p:cNvPr id="14" name="Rectangle 8"/>
          <p:cNvSpPr/>
          <p:nvPr/>
        </p:nvSpPr>
        <p:spPr bwMode="auto">
          <a:xfrm>
            <a:off x="3507489" y="3318949"/>
            <a:ext cx="394483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6" name="Straight Arrow Connector 11"/>
          <p:cNvCxnSpPr/>
          <p:nvPr/>
        </p:nvCxnSpPr>
        <p:spPr bwMode="auto">
          <a:xfrm flipH="1">
            <a:off x="5508104" y="1530914"/>
            <a:ext cx="2233222" cy="176582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0"/>
          <p:cNvSpPr/>
          <p:nvPr/>
        </p:nvSpPr>
        <p:spPr bwMode="auto">
          <a:xfrm>
            <a:off x="467544" y="5085184"/>
            <a:ext cx="6906766" cy="131445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1" name="Straight Arrow Connector 15"/>
          <p:cNvCxnSpPr/>
          <p:nvPr/>
        </p:nvCxnSpPr>
        <p:spPr bwMode="auto">
          <a:xfrm flipH="1">
            <a:off x="5228930" y="4925405"/>
            <a:ext cx="1482354" cy="31955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14"/>
          <p:cNvSpPr txBox="1"/>
          <p:nvPr/>
        </p:nvSpPr>
        <p:spPr>
          <a:xfrm>
            <a:off x="4797525" y="4627840"/>
            <a:ext cx="782587" cy="276999"/>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Voorblad</a:t>
            </a:r>
            <a:r>
              <a:rPr lang="en-US" sz="1200" b="1" i="1" dirty="0">
                <a:solidFill>
                  <a:srgbClr val="FF0000"/>
                </a:solidFill>
                <a:latin typeface="Arial" panose="020B0604020202020204" pitchFamily="34" charset="0"/>
                <a:cs typeface="Arial" panose="020B0604020202020204" pitchFamily="34" charset="0"/>
              </a:rPr>
              <a:t> </a:t>
            </a:r>
          </a:p>
        </p:txBody>
      </p:sp>
      <p:cxnSp>
        <p:nvCxnSpPr>
          <p:cNvPr id="17" name="Rechte verbindingslijn met pijl 16">
            <a:extLst>
              <a:ext uri="{FF2B5EF4-FFF2-40B4-BE49-F238E27FC236}">
                <a16:creationId xmlns:a16="http://schemas.microsoft.com/office/drawing/2014/main" id="{9D90EB83-AB94-4219-B5A7-3DC23447EFE3}"/>
              </a:ext>
            </a:extLst>
          </p:cNvPr>
          <p:cNvCxnSpPr/>
          <p:nvPr/>
        </p:nvCxnSpPr>
        <p:spPr>
          <a:xfrm>
            <a:off x="251519" y="2924944"/>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6" name="Rechte verbindingslijn 25">
            <a:extLst>
              <a:ext uri="{FF2B5EF4-FFF2-40B4-BE49-F238E27FC236}">
                <a16:creationId xmlns:a16="http://schemas.microsoft.com/office/drawing/2014/main" id="{3DA8212D-BB56-4EEE-80D1-5EE917B59214}"/>
              </a:ext>
            </a:extLst>
          </p:cNvPr>
          <p:cNvCxnSpPr/>
          <p:nvPr/>
        </p:nvCxnSpPr>
        <p:spPr>
          <a:xfrm flipH="1">
            <a:off x="7352239" y="1844824"/>
            <a:ext cx="22066" cy="265100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41650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Tijdelijke aanduiding voor inhoud 23">
            <a:extLst>
              <a:ext uri="{FF2B5EF4-FFF2-40B4-BE49-F238E27FC236}">
                <a16:creationId xmlns:a16="http://schemas.microsoft.com/office/drawing/2014/main" id="{769CCFC3-443F-513D-17F7-6857D40017F3}"/>
              </a:ext>
            </a:extLst>
          </p:cNvPr>
          <p:cNvPicPr>
            <a:picLocks noGrp="1" noChangeAspect="1"/>
          </p:cNvPicPr>
          <p:nvPr>
            <p:ph idx="1"/>
          </p:nvPr>
        </p:nvPicPr>
        <p:blipFill>
          <a:blip r:embed="rId2"/>
          <a:stretch>
            <a:fillRect/>
          </a:stretch>
        </p:blipFill>
        <p:spPr bwMode="auto">
          <a:xfrm>
            <a:off x="627058" y="2234037"/>
            <a:ext cx="6815031" cy="325402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fbeelding 3">
            <a:extLst>
              <a:ext uri="{FF2B5EF4-FFF2-40B4-BE49-F238E27FC236}">
                <a16:creationId xmlns:a16="http://schemas.microsoft.com/office/drawing/2014/main" id="{764EFF46-6C9B-72D0-7D2D-B148807B648F}"/>
              </a:ext>
            </a:extLst>
          </p:cNvPr>
          <p:cNvPicPr>
            <a:picLocks noChangeAspect="1"/>
          </p:cNvPicPr>
          <p:nvPr/>
        </p:nvPicPr>
        <p:blipFill>
          <a:blip r:embed="rId3"/>
          <a:stretch>
            <a:fillRect/>
          </a:stretch>
        </p:blipFill>
        <p:spPr>
          <a:xfrm>
            <a:off x="4225803" y="375833"/>
            <a:ext cx="4645225" cy="1082134"/>
          </a:xfrm>
          <a:prstGeom prst="rect">
            <a:avLst/>
          </a:prstGeom>
        </p:spPr>
      </p:pic>
      <p:sp>
        <p:nvSpPr>
          <p:cNvPr id="2" name="Titel 1"/>
          <p:cNvSpPr>
            <a:spLocks noGrp="1"/>
          </p:cNvSpPr>
          <p:nvPr>
            <p:ph type="title"/>
          </p:nvPr>
        </p:nvSpPr>
        <p:spPr>
          <a:xfrm>
            <a:off x="457200" y="274638"/>
            <a:ext cx="3682752" cy="1143000"/>
          </a:xfrm>
        </p:spPr>
        <p:txBody>
          <a:bodyPr>
            <a:normAutofit fontScale="90000"/>
          </a:bodyPr>
          <a:lstStyle/>
          <a:p>
            <a:pPr algn="l"/>
            <a:r>
              <a:rPr lang="en-US" b="1" dirty="0" err="1">
                <a:latin typeface="Arial" panose="020B0604020202020204" pitchFamily="34" charset="0"/>
                <a:cs typeface="Arial" panose="020B0604020202020204" pitchFamily="34" charset="0"/>
              </a:rPr>
              <a:t>Inkoop</a:t>
            </a:r>
            <a:r>
              <a:rPr lang="en-US" b="1" dirty="0">
                <a:latin typeface="Arial" panose="020B0604020202020204" pitchFamily="34" charset="0"/>
                <a:cs typeface="Arial" panose="020B0604020202020204" pitchFamily="34" charset="0"/>
              </a:rPr>
              <a:t> AOW (2 </a:t>
            </a:r>
            <a:r>
              <a:rPr lang="en-US" b="1" dirty="0" err="1">
                <a:latin typeface="Arial" panose="020B0604020202020204" pitchFamily="34" charset="0"/>
                <a:cs typeface="Arial" panose="020B0604020202020204" pitchFamily="34" charset="0"/>
              </a:rPr>
              <a:t>maal</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dirty="0">
                <a:solidFill>
                  <a:srgbClr val="FF0000"/>
                </a:solidFill>
                <a:latin typeface="Arial" panose="020B0604020202020204" pitchFamily="34" charset="0"/>
                <a:cs typeface="Arial" panose="020B0604020202020204" pitchFamily="34" charset="0"/>
              </a:rPr>
              <a:t>impact </a:t>
            </a:r>
            <a:r>
              <a:rPr lang="en-US" sz="2200" b="1" dirty="0" err="1">
                <a:solidFill>
                  <a:srgbClr val="FF0000"/>
                </a:solidFill>
                <a:latin typeface="Arial" panose="020B0604020202020204" pitchFamily="34" charset="0"/>
                <a:cs typeface="Arial" panose="020B0604020202020204" pitchFamily="34" charset="0"/>
              </a:rPr>
              <a:t>Ouderdomspensioen</a:t>
            </a:r>
            <a:endParaRPr lang="nl-NL" sz="2200"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25804" y="1209335"/>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2204864"/>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2204864"/>
            <a:ext cx="0" cy="3312368"/>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p:nvPr/>
        </p:nvCxnSpPr>
        <p:spPr>
          <a:xfrm>
            <a:off x="611560" y="5517232"/>
            <a:ext cx="6840760"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7"/>
          <p:cNvSpPr/>
          <p:nvPr/>
        </p:nvSpPr>
        <p:spPr bwMode="auto">
          <a:xfrm>
            <a:off x="4101726" y="5273869"/>
            <a:ext cx="32004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8"/>
          <p:cNvCxnSpPr/>
          <p:nvPr/>
        </p:nvCxnSpPr>
        <p:spPr bwMode="auto">
          <a:xfrm flipH="1">
            <a:off x="5868144" y="1442399"/>
            <a:ext cx="1831380" cy="3831470"/>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Rechte verbindingslijn met pijl 12">
            <a:extLst>
              <a:ext uri="{FF2B5EF4-FFF2-40B4-BE49-F238E27FC236}">
                <a16:creationId xmlns:a16="http://schemas.microsoft.com/office/drawing/2014/main" id="{6C0E684A-13E3-4358-A892-19472F84B0F3}"/>
              </a:ext>
            </a:extLst>
          </p:cNvPr>
          <p:cNvCxnSpPr/>
          <p:nvPr/>
        </p:nvCxnSpPr>
        <p:spPr>
          <a:xfrm>
            <a:off x="179512" y="378904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9DE81FB4-802D-4C8A-84D5-6C22007FA3E2}"/>
              </a:ext>
            </a:extLst>
          </p:cNvPr>
          <p:cNvCxnSpPr/>
          <p:nvPr/>
        </p:nvCxnSpPr>
        <p:spPr>
          <a:xfrm>
            <a:off x="179512" y="393305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24A7C40E-43EF-4ACD-BF16-AA07BAF9D59B}"/>
              </a:ext>
            </a:extLst>
          </p:cNvPr>
          <p:cNvCxnSpPr/>
          <p:nvPr/>
        </p:nvCxnSpPr>
        <p:spPr>
          <a:xfrm>
            <a:off x="7447204" y="2204864"/>
            <a:ext cx="0" cy="3312368"/>
          </a:xfrm>
          <a:prstGeom prst="line">
            <a:avLst/>
          </a:prstGeom>
        </p:spPr>
        <p:style>
          <a:lnRef idx="1">
            <a:schemeClr val="dk1"/>
          </a:lnRef>
          <a:fillRef idx="0">
            <a:schemeClr val="dk1"/>
          </a:fillRef>
          <a:effectRef idx="0">
            <a:schemeClr val="dk1"/>
          </a:effectRef>
          <a:fontRef idx="minor">
            <a:schemeClr val="tx1"/>
          </a:fontRef>
        </p:style>
      </p:cxnSp>
      <p:pic>
        <p:nvPicPr>
          <p:cNvPr id="7" name="Afbeelding 6">
            <a:extLst>
              <a:ext uri="{FF2B5EF4-FFF2-40B4-BE49-F238E27FC236}">
                <a16:creationId xmlns:a16="http://schemas.microsoft.com/office/drawing/2014/main" id="{ED192ED9-518C-7A9E-CE7A-AA654981D042}"/>
              </a:ext>
            </a:extLst>
          </p:cNvPr>
          <p:cNvPicPr>
            <a:picLocks noChangeAspect="1"/>
          </p:cNvPicPr>
          <p:nvPr/>
        </p:nvPicPr>
        <p:blipFill>
          <a:blip r:embed="rId4"/>
          <a:stretch>
            <a:fillRect/>
          </a:stretch>
        </p:blipFill>
        <p:spPr>
          <a:xfrm>
            <a:off x="7219950" y="6195227"/>
            <a:ext cx="1924050" cy="504825"/>
          </a:xfrm>
          <a:prstGeom prst="rect">
            <a:avLst/>
          </a:prstGeom>
        </p:spPr>
      </p:pic>
    </p:spTree>
    <p:extLst>
      <p:ext uri="{BB962C8B-B14F-4D97-AF65-F5344CB8AC3E}">
        <p14:creationId xmlns:p14="http://schemas.microsoft.com/office/powerpoint/2010/main" val="1138943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1A8C1055-8BD9-D2F1-47CE-40F0A48563F9}"/>
              </a:ext>
            </a:extLst>
          </p:cNvPr>
          <p:cNvPicPr>
            <a:picLocks noChangeAspect="1"/>
          </p:cNvPicPr>
          <p:nvPr/>
        </p:nvPicPr>
        <p:blipFill>
          <a:blip r:embed="rId2"/>
          <a:stretch>
            <a:fillRect/>
          </a:stretch>
        </p:blipFill>
        <p:spPr>
          <a:xfrm>
            <a:off x="3962400" y="228601"/>
            <a:ext cx="4953000" cy="2236581"/>
          </a:xfrm>
          <a:prstGeom prst="rect">
            <a:avLst/>
          </a:prstGeom>
        </p:spPr>
      </p:pic>
      <p:pic>
        <p:nvPicPr>
          <p:cNvPr id="11" name="Tijdelijke aanduiding voor inhoud 10">
            <a:extLst>
              <a:ext uri="{FF2B5EF4-FFF2-40B4-BE49-F238E27FC236}">
                <a16:creationId xmlns:a16="http://schemas.microsoft.com/office/drawing/2014/main" id="{7CA1C90D-A7AB-C8B6-D329-A53E0F2EA8C7}"/>
              </a:ext>
            </a:extLst>
          </p:cNvPr>
          <p:cNvPicPr>
            <a:picLocks noGrp="1" noChangeAspect="1"/>
          </p:cNvPicPr>
          <p:nvPr>
            <p:ph idx="1"/>
          </p:nvPr>
        </p:nvPicPr>
        <p:blipFill>
          <a:blip r:embed="rId3"/>
          <a:stretch>
            <a:fillRect/>
          </a:stretch>
        </p:blipFill>
        <p:spPr bwMode="auto">
          <a:xfrm>
            <a:off x="791084" y="2628469"/>
            <a:ext cx="6840757" cy="367315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457200" y="274638"/>
            <a:ext cx="4186808" cy="1143000"/>
          </a:xfrm>
        </p:spPr>
        <p:txBody>
          <a:bodyPr>
            <a:normAutofit fontScale="90000"/>
          </a:bodyPr>
          <a:lstStyle/>
          <a:p>
            <a:pPr algn="l"/>
            <a:r>
              <a:rPr lang="en-US" sz="2400" b="1" dirty="0" err="1">
                <a:latin typeface="Arial" panose="020B0604020202020204" pitchFamily="34" charset="0"/>
                <a:cs typeface="Arial" panose="020B0604020202020204" pitchFamily="34" charset="0"/>
              </a:rPr>
              <a:t>Inkoop</a:t>
            </a:r>
            <a:r>
              <a:rPr lang="en-US" sz="2400" b="1" dirty="0">
                <a:latin typeface="Arial" panose="020B0604020202020204" pitchFamily="34" charset="0"/>
                <a:cs typeface="Arial" panose="020B0604020202020204" pitchFamily="34" charset="0"/>
              </a:rPr>
              <a:t> AOW (2 </a:t>
            </a:r>
            <a:r>
              <a:rPr lang="en-US" sz="2400" b="1" dirty="0" err="1">
                <a:latin typeface="Arial" panose="020B0604020202020204" pitchFamily="34" charset="0"/>
                <a:cs typeface="Arial" panose="020B0604020202020204" pitchFamily="34" charset="0"/>
              </a:rPr>
              <a:t>maal</a:t>
            </a:r>
            <a:r>
              <a:rPr lang="en-US" sz="2400" b="1" dirty="0">
                <a:latin typeface="Arial" panose="020B0604020202020204" pitchFamily="34" charset="0"/>
                <a:cs typeface="Arial" panose="020B0604020202020204" pitchFamily="34" charset="0"/>
              </a:rPr>
              <a:t>) en </a:t>
            </a:r>
            <a:r>
              <a:rPr lang="en-US" sz="2400" b="1" dirty="0" err="1">
                <a:latin typeface="Arial" panose="020B0604020202020204" pitchFamily="34" charset="0"/>
                <a:cs typeface="Arial" panose="020B0604020202020204" pitchFamily="34" charset="0"/>
              </a:rPr>
              <a:t>uitruil</a:t>
            </a:r>
            <a:r>
              <a:rPr lang="en-US" sz="2400"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i="1" dirty="0">
                <a:solidFill>
                  <a:srgbClr val="FF0000"/>
                </a:solidFill>
                <a:latin typeface="Arial" panose="020B0604020202020204" pitchFamily="34" charset="0"/>
                <a:cs typeface="Arial" panose="020B0604020202020204" pitchFamily="34" charset="0"/>
              </a:rPr>
              <a:t>impact </a:t>
            </a:r>
            <a:r>
              <a:rPr lang="en-US" sz="2200" b="1" i="1" dirty="0" err="1">
                <a:solidFill>
                  <a:srgbClr val="FF0000"/>
                </a:solidFill>
                <a:latin typeface="Arial" panose="020B0604020202020204" pitchFamily="34" charset="0"/>
                <a:cs typeface="Arial" panose="020B0604020202020204" pitchFamily="34" charset="0"/>
              </a:rPr>
              <a:t>Partnerpensioen</a:t>
            </a:r>
            <a:endParaRPr lang="nl-NL" sz="2200"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772393" y="2567840"/>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772393" y="2567840"/>
            <a:ext cx="0" cy="3888432"/>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bwMode="auto">
          <a:xfrm>
            <a:off x="6628656" y="891468"/>
            <a:ext cx="2191816" cy="161268"/>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4" name="Rectangle 7"/>
          <p:cNvSpPr/>
          <p:nvPr/>
        </p:nvSpPr>
        <p:spPr bwMode="auto">
          <a:xfrm>
            <a:off x="4205855" y="3450904"/>
            <a:ext cx="3200400" cy="19412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14"/>
          <p:cNvCxnSpPr/>
          <p:nvPr/>
        </p:nvCxnSpPr>
        <p:spPr bwMode="auto">
          <a:xfrm flipH="1">
            <a:off x="4355976" y="1052736"/>
            <a:ext cx="2448272" cy="2398168"/>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3"/>
          <p:cNvSpPr/>
          <p:nvPr/>
        </p:nvSpPr>
        <p:spPr bwMode="auto">
          <a:xfrm>
            <a:off x="6628656" y="2187823"/>
            <a:ext cx="2191816"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2" name="Rectangle 6"/>
          <p:cNvSpPr/>
          <p:nvPr/>
        </p:nvSpPr>
        <p:spPr bwMode="auto">
          <a:xfrm>
            <a:off x="4211960" y="4925716"/>
            <a:ext cx="3194295"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3" name="Straight Arrow Connector 16"/>
          <p:cNvCxnSpPr/>
          <p:nvPr/>
        </p:nvCxnSpPr>
        <p:spPr bwMode="auto">
          <a:xfrm flipH="1">
            <a:off x="7020272" y="2420888"/>
            <a:ext cx="962094" cy="2504828"/>
          </a:xfrm>
          <a:prstGeom prst="straightConnector1">
            <a:avLst/>
          </a:prstGeom>
          <a:solidFill>
            <a:schemeClr val="accent1"/>
          </a:solidFill>
          <a:ln w="254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Rechte verbindingslijn met pijl 15">
            <a:extLst>
              <a:ext uri="{FF2B5EF4-FFF2-40B4-BE49-F238E27FC236}">
                <a16:creationId xmlns:a16="http://schemas.microsoft.com/office/drawing/2014/main" id="{265D3A22-E074-44A5-8E01-AFC98CBFB36B}"/>
              </a:ext>
            </a:extLst>
          </p:cNvPr>
          <p:cNvCxnSpPr/>
          <p:nvPr/>
        </p:nvCxnSpPr>
        <p:spPr>
          <a:xfrm>
            <a:off x="326746" y="335699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543A78DA-5EB5-458A-8874-EBB29D8A204D}"/>
              </a:ext>
            </a:extLst>
          </p:cNvPr>
          <p:cNvCxnSpPr/>
          <p:nvPr/>
        </p:nvCxnSpPr>
        <p:spPr>
          <a:xfrm>
            <a:off x="326746" y="4343400"/>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04D51405-2FA4-4724-9222-ABA5E7631D9A}"/>
              </a:ext>
            </a:extLst>
          </p:cNvPr>
          <p:cNvCxnSpPr/>
          <p:nvPr/>
        </p:nvCxnSpPr>
        <p:spPr>
          <a:xfrm>
            <a:off x="772393" y="6456272"/>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21" name="Rechte verbindingslijn 20">
            <a:extLst>
              <a:ext uri="{FF2B5EF4-FFF2-40B4-BE49-F238E27FC236}">
                <a16:creationId xmlns:a16="http://schemas.microsoft.com/office/drawing/2014/main" id="{A5B09235-816E-49CC-8A7D-82DA4B31D7F2}"/>
              </a:ext>
            </a:extLst>
          </p:cNvPr>
          <p:cNvCxnSpPr/>
          <p:nvPr/>
        </p:nvCxnSpPr>
        <p:spPr>
          <a:xfrm>
            <a:off x="7613153" y="2567840"/>
            <a:ext cx="0" cy="3888432"/>
          </a:xfrm>
          <a:prstGeom prst="line">
            <a:avLst/>
          </a:prstGeom>
        </p:spPr>
        <p:style>
          <a:lnRef idx="1">
            <a:schemeClr val="dk1"/>
          </a:lnRef>
          <a:fillRef idx="0">
            <a:schemeClr val="dk1"/>
          </a:fillRef>
          <a:effectRef idx="0">
            <a:schemeClr val="dk1"/>
          </a:effectRef>
          <a:fontRef idx="minor">
            <a:schemeClr val="tx1"/>
          </a:fontRef>
        </p:style>
      </p:cxnSp>
      <p:pic>
        <p:nvPicPr>
          <p:cNvPr id="4" name="Afbeelding 3">
            <a:extLst>
              <a:ext uri="{FF2B5EF4-FFF2-40B4-BE49-F238E27FC236}">
                <a16:creationId xmlns:a16="http://schemas.microsoft.com/office/drawing/2014/main" id="{7C21AEDC-7DB8-C0D4-26B1-580BBA1814DA}"/>
              </a:ext>
            </a:extLst>
          </p:cNvPr>
          <p:cNvPicPr>
            <a:picLocks noChangeAspect="1"/>
          </p:cNvPicPr>
          <p:nvPr/>
        </p:nvPicPr>
        <p:blipFill>
          <a:blip r:embed="rId4"/>
          <a:stretch>
            <a:fillRect/>
          </a:stretch>
        </p:blipFill>
        <p:spPr>
          <a:xfrm>
            <a:off x="7219950" y="6353175"/>
            <a:ext cx="1924050" cy="504825"/>
          </a:xfrm>
          <a:prstGeom prst="rect">
            <a:avLst/>
          </a:prstGeom>
        </p:spPr>
      </p:pic>
    </p:spTree>
    <p:extLst>
      <p:ext uri="{BB962C8B-B14F-4D97-AF65-F5344CB8AC3E}">
        <p14:creationId xmlns:p14="http://schemas.microsoft.com/office/powerpoint/2010/main" val="750679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6FAA611-31C2-489E-B38F-B575E3A82154}" type="slidenum">
              <a:rPr lang="en-US" sz="1400" smtClean="0">
                <a:latin typeface="Times New Roman" pitchFamily="18" charset="0"/>
              </a:rPr>
              <a:pPr/>
              <a:t>3</a:t>
            </a:fld>
            <a:endParaRPr lang="en-US" sz="1400" dirty="0">
              <a:latin typeface="Times New Roman" pitchFamily="18" charset="0"/>
            </a:endParaRPr>
          </a:p>
        </p:txBody>
      </p:sp>
      <p:sp>
        <p:nvSpPr>
          <p:cNvPr id="4099" name="Rectangle 2"/>
          <p:cNvSpPr>
            <a:spLocks noGrp="1" noChangeArrowheads="1"/>
          </p:cNvSpPr>
          <p:nvPr>
            <p:ph type="title"/>
          </p:nvPr>
        </p:nvSpPr>
        <p:spPr>
          <a:xfrm>
            <a:off x="457200" y="0"/>
            <a:ext cx="8305800" cy="838200"/>
          </a:xfrm>
        </p:spPr>
        <p:txBody>
          <a:bodyPr/>
          <a:lstStyle/>
          <a:p>
            <a:r>
              <a:rPr lang="nl-NL" sz="3200" dirty="0"/>
              <a:t>Agenda</a:t>
            </a:r>
          </a:p>
        </p:txBody>
      </p:sp>
      <p:sp>
        <p:nvSpPr>
          <p:cNvPr id="432131" name="Rectangle 3"/>
          <p:cNvSpPr>
            <a:spLocks noGrp="1" noChangeArrowheads="1"/>
          </p:cNvSpPr>
          <p:nvPr>
            <p:ph type="body" idx="1"/>
          </p:nvPr>
        </p:nvSpPr>
        <p:spPr>
          <a:xfrm>
            <a:off x="533400" y="963706"/>
            <a:ext cx="7467600" cy="5410200"/>
          </a:xfrm>
        </p:spPr>
        <p:txBody>
          <a:bodyPr/>
          <a:lstStyle/>
          <a:p>
            <a:pPr marL="0" indent="0">
              <a:buNone/>
              <a:defRPr/>
            </a:pPr>
            <a:r>
              <a:rPr lang="nl-NL" sz="2000" dirty="0">
                <a:solidFill>
                  <a:schemeClr val="tx1">
                    <a:lumMod val="95000"/>
                    <a:lumOff val="5000"/>
                  </a:schemeClr>
                </a:solidFill>
              </a:rPr>
              <a:t>“ De Theorie” - reglement D</a:t>
            </a:r>
            <a:r>
              <a:rPr lang="nl-NL" sz="2000" dirty="0">
                <a:solidFill>
                  <a:schemeClr val="tx1">
                    <a:lumMod val="50000"/>
                    <a:lumOff val="50000"/>
                  </a:schemeClr>
                </a:solidFill>
              </a:rPr>
              <a:t>	</a:t>
            </a:r>
            <a:r>
              <a:rPr lang="nl-NL" sz="2000" b="0" dirty="0"/>
              <a:t>	</a:t>
            </a:r>
          </a:p>
          <a:p>
            <a:pPr>
              <a:defRPr/>
            </a:pPr>
            <a:r>
              <a:rPr lang="nl-NL" sz="1400" b="0" dirty="0"/>
              <a:t>Huidige Middelloon Regeling</a:t>
            </a:r>
          </a:p>
          <a:p>
            <a:pPr marL="304800" indent="-304800">
              <a:defRPr/>
            </a:pPr>
            <a:endParaRPr lang="nl-NL" sz="1800" dirty="0"/>
          </a:p>
          <a:p>
            <a:pPr marL="0" indent="0">
              <a:buNone/>
              <a:defRPr/>
            </a:pPr>
            <a:r>
              <a:rPr lang="nl-NL" sz="1800" dirty="0">
                <a:solidFill>
                  <a:schemeClr val="tx1">
                    <a:lumMod val="95000"/>
                    <a:lumOff val="5000"/>
                  </a:schemeClr>
                </a:solidFill>
              </a:rPr>
              <a:t>“ De theorie vertaald naar uw persoonlijke situatie” </a:t>
            </a:r>
            <a:r>
              <a:rPr lang="nl-NL" sz="1800" dirty="0">
                <a:solidFill>
                  <a:schemeClr val="bg2"/>
                </a:solidFill>
              </a:rPr>
              <a:t>	</a:t>
            </a:r>
          </a:p>
          <a:p>
            <a:pPr>
              <a:defRPr/>
            </a:pPr>
            <a:r>
              <a:rPr lang="nl-NL" sz="1400" b="0" dirty="0"/>
              <a:t>Toelichting op persoonlijke pensioenberekening en keuzemogelijkheden</a:t>
            </a:r>
            <a:r>
              <a:rPr lang="nl-NL" sz="1800" b="0" dirty="0"/>
              <a:t>	</a:t>
            </a:r>
            <a:endParaRPr lang="nl-NL" sz="1400" b="0" dirty="0"/>
          </a:p>
          <a:p>
            <a:pPr marL="304800" indent="-304800">
              <a:defRPr/>
            </a:pPr>
            <a:r>
              <a:rPr lang="nl-NL" sz="1400" b="0" dirty="0"/>
              <a:t>Keuzes voor pensionering	</a:t>
            </a:r>
            <a:r>
              <a:rPr lang="nl-NL" sz="1400" dirty="0"/>
              <a:t>				</a:t>
            </a:r>
            <a:endParaRPr lang="nl-NL" sz="1800" dirty="0"/>
          </a:p>
          <a:p>
            <a:pPr marL="0" indent="0">
              <a:buNone/>
              <a:defRPr/>
            </a:pPr>
            <a:endParaRPr lang="nl-NL" sz="1800" b="0" i="1" dirty="0">
              <a:solidFill>
                <a:schemeClr val="tx1">
                  <a:lumMod val="95000"/>
                  <a:lumOff val="5000"/>
                </a:schemeClr>
              </a:solidFill>
            </a:endParaRPr>
          </a:p>
          <a:p>
            <a:pPr marL="0" indent="0">
              <a:buNone/>
              <a:defRPr/>
            </a:pPr>
            <a:r>
              <a:rPr lang="nl-NL" sz="1800" b="0" i="1" dirty="0">
                <a:solidFill>
                  <a:schemeClr val="tx1">
                    <a:lumMod val="95000"/>
                    <a:lumOff val="5000"/>
                  </a:schemeClr>
                </a:solidFill>
              </a:rPr>
              <a:t> </a:t>
            </a:r>
            <a:r>
              <a:rPr lang="nl-NL" sz="1800" dirty="0">
                <a:solidFill>
                  <a:schemeClr val="tx1">
                    <a:lumMod val="95000"/>
                    <a:lumOff val="5000"/>
                  </a:schemeClr>
                </a:solidFill>
              </a:rPr>
              <a:t>“ De Praktijk” 	</a:t>
            </a:r>
            <a:r>
              <a:rPr lang="nl-NL" sz="1800" dirty="0">
                <a:solidFill>
                  <a:schemeClr val="bg1">
                    <a:lumMod val="75000"/>
                  </a:schemeClr>
                </a:solidFill>
              </a:rPr>
              <a:t>					</a:t>
            </a:r>
            <a:endParaRPr lang="nl-NL" sz="1800" i="1" dirty="0"/>
          </a:p>
          <a:p>
            <a:pPr>
              <a:defRPr/>
            </a:pPr>
            <a:r>
              <a:rPr lang="nl-NL" sz="1400" b="0" dirty="0"/>
              <a:t>Kan ik al met pensioen?</a:t>
            </a:r>
          </a:p>
          <a:p>
            <a:pPr marL="285750">
              <a:defRPr/>
            </a:pPr>
            <a:endParaRPr lang="nl-NL" sz="1800" b="0" dirty="0">
              <a:solidFill>
                <a:schemeClr val="bg2"/>
              </a:solidFill>
            </a:endParaRPr>
          </a:p>
          <a:p>
            <a:pPr marL="1587" indent="0">
              <a:buNone/>
              <a:defRPr/>
            </a:pPr>
            <a:r>
              <a:rPr lang="nl-NL" sz="1800" dirty="0">
                <a:solidFill>
                  <a:schemeClr val="tx1">
                    <a:lumMod val="95000"/>
                    <a:lumOff val="5000"/>
                  </a:schemeClr>
                </a:solidFill>
              </a:rPr>
              <a:t>Formaliteiten bij pensionering</a:t>
            </a:r>
          </a:p>
          <a:p>
            <a:pPr marL="287337" indent="-285750">
              <a:defRPr/>
            </a:pPr>
            <a:r>
              <a:rPr lang="nl-NL" sz="1400" b="0" dirty="0"/>
              <a:t>Informatie en communicatie</a:t>
            </a:r>
          </a:p>
          <a:p>
            <a:pPr marL="304800" indent="-304800">
              <a:defRPr/>
            </a:pPr>
            <a:endParaRPr lang="nl-NL"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solidFill>
                <a:srgbClr val="000000"/>
              </a:solidFill>
            </a:endParaRPr>
          </a:p>
          <a:p>
            <a:pPr algn="l"/>
            <a:endParaRPr lang="nl-NL" sz="1400">
              <a:solidFill>
                <a:srgbClr val="000000"/>
              </a:solidFill>
            </a:endParaRPr>
          </a:p>
          <a:p>
            <a:pPr algn="l"/>
            <a:endParaRPr lang="nl-NL">
              <a:solidFill>
                <a:srgbClr val="000000"/>
              </a:solidFill>
            </a:endParaRPr>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r>
              <a:rPr lang="en-US" sz="72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Black" panose="020B0A04020102020204" pitchFamily="34" charset="0"/>
              </a:rPr>
              <a:t>REGLEMENT D</a:t>
            </a: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r>
              <a:rPr lang="en-US" sz="4400" b="1" i="1" dirty="0">
                <a:ln w="1905"/>
                <a:solidFill>
                  <a:srgbClr val="808080">
                    <a:lumMod val="40000"/>
                    <a:lumOff val="60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r>
              <a:rPr lang="en-US" sz="5400" b="1" i="1" dirty="0">
                <a:ln w="1905"/>
                <a:solidFill>
                  <a:srgbClr val="FF0000"/>
                </a:solidFill>
                <a:effectLst>
                  <a:innerShdw blurRad="69850" dist="43180" dir="5400000">
                    <a:srgbClr val="000000">
                      <a:alpha val="65000"/>
                    </a:srgbClr>
                  </a:innerShdw>
                </a:effectLst>
              </a:rPr>
              <a:t>68</a:t>
            </a:r>
          </a:p>
        </p:txBody>
      </p:sp>
      <p:sp>
        <p:nvSpPr>
          <p:cNvPr id="17" name="Rectangle 16"/>
          <p:cNvSpPr/>
          <p:nvPr/>
        </p:nvSpPr>
        <p:spPr>
          <a:xfrm>
            <a:off x="1688533" y="3200656"/>
            <a:ext cx="3223959" cy="584775"/>
          </a:xfrm>
          <a:prstGeom prst="rect">
            <a:avLst/>
          </a:prstGeom>
          <a:noFill/>
        </p:spPr>
        <p:txBody>
          <a:bodyPr wrap="none" lIns="91440" tIns="45720" rIns="91440" bIns="45720">
            <a:spAutoFit/>
          </a:bodyPr>
          <a:lstStyle/>
          <a:p>
            <a:r>
              <a:rPr lang="en-US" sz="3200" b="1" dirty="0" err="1">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rPr>
              <a:t>pensioenplanner</a:t>
            </a:r>
            <a:endParaRPr lang="en-US" sz="3200" b="1" dirty="0">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 /</a:t>
            </a:r>
          </a:p>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Laag</a:t>
            </a:r>
            <a:endPar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rgbClr val="FFFFFF">
                    <a:lumMod val="85000"/>
                  </a:srgbClr>
                </a:solidFill>
                <a:effectLst>
                  <a:innerShdw blurRad="69850" dist="43180" dir="5400000">
                    <a:srgbClr val="000000">
                      <a:alpha val="65000"/>
                    </a:srgbClr>
                  </a:innerShdw>
                </a:effectLst>
                <a:latin typeface="Arial Black" panose="020B0A04020102020204" pitchFamily="34" charset="0"/>
              </a:rPr>
              <a:t>indexatie</a:t>
            </a:r>
            <a:endParaRPr lang="en-US" sz="3200" b="1" dirty="0">
              <a:ln w="1905"/>
              <a:solidFill>
                <a:srgbClr val="FFFFFF">
                  <a:lumMod val="85000"/>
                </a:srgb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Tree>
    <p:extLst>
      <p:ext uri="{BB962C8B-B14F-4D97-AF65-F5344CB8AC3E}">
        <p14:creationId xmlns:p14="http://schemas.microsoft.com/office/powerpoint/2010/main" val="2705229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BDED097-B6A6-462D-8295-2FC3F6FF23F2}" type="slidenum">
              <a:rPr lang="en-US" sz="1400" smtClean="0">
                <a:latin typeface="Times New Roman" pitchFamily="18" charset="0"/>
              </a:rPr>
              <a:pPr/>
              <a:t>31</a:t>
            </a:fld>
            <a:endParaRPr lang="en-US" sz="1400">
              <a:latin typeface="Times New Roman" pitchFamily="18" charset="0"/>
            </a:endParaRPr>
          </a:p>
        </p:txBody>
      </p:sp>
      <p:sp>
        <p:nvSpPr>
          <p:cNvPr id="21507" name="Rectangle 2"/>
          <p:cNvSpPr>
            <a:spLocks noGrp="1" noChangeArrowheads="1"/>
          </p:cNvSpPr>
          <p:nvPr>
            <p:ph type="title"/>
          </p:nvPr>
        </p:nvSpPr>
        <p:spPr>
          <a:xfrm>
            <a:off x="457200" y="0"/>
            <a:ext cx="8305800" cy="838200"/>
          </a:xfrm>
        </p:spPr>
        <p:txBody>
          <a:bodyPr/>
          <a:lstStyle/>
          <a:p>
            <a:r>
              <a:rPr lang="nl-NL" sz="3200" dirty="0"/>
              <a:t>Keuzes </a:t>
            </a:r>
            <a:r>
              <a:rPr lang="nl-NL" sz="3200" dirty="0">
                <a:solidFill>
                  <a:srgbClr val="FF0000"/>
                </a:solidFill>
              </a:rPr>
              <a:t>voor</a:t>
            </a:r>
            <a:r>
              <a:rPr lang="nl-NL" sz="3200" dirty="0"/>
              <a:t> pensionering</a:t>
            </a:r>
            <a:endParaRPr lang="en-US" sz="3200" dirty="0"/>
          </a:p>
        </p:txBody>
      </p:sp>
      <p:sp>
        <p:nvSpPr>
          <p:cNvPr id="454659" name="Rectangle 3"/>
          <p:cNvSpPr>
            <a:spLocks noGrp="1" noChangeArrowheads="1"/>
          </p:cNvSpPr>
          <p:nvPr>
            <p:ph type="body" idx="1"/>
          </p:nvPr>
        </p:nvSpPr>
        <p:spPr>
          <a:xfrm>
            <a:off x="466165" y="838200"/>
            <a:ext cx="8364538" cy="4495800"/>
          </a:xfrm>
        </p:spPr>
        <p:txBody>
          <a:bodyPr/>
          <a:lstStyle/>
          <a:p>
            <a:pPr marL="304800" indent="-304800">
              <a:spcBef>
                <a:spcPct val="15000"/>
              </a:spcBef>
              <a:buFontTx/>
              <a:buNone/>
            </a:pPr>
            <a:r>
              <a:rPr lang="nl-NL" sz="2400" dirty="0"/>
              <a:t>55</a:t>
            </a:r>
            <a:r>
              <a:rPr lang="nl-NL" sz="2400" baseline="30000" dirty="0"/>
              <a:t>e</a:t>
            </a:r>
            <a:r>
              <a:rPr lang="nl-NL" sz="2400" dirty="0"/>
              <a:t>	</a:t>
            </a:r>
            <a:r>
              <a:rPr lang="nl-NL" dirty="0"/>
              <a:t>vroegste mogelijkheid om in </a:t>
            </a:r>
            <a:r>
              <a:rPr lang="nl-NL" u="sng" dirty="0"/>
              <a:t>deeltijd</a:t>
            </a:r>
            <a:r>
              <a:rPr lang="nl-NL" dirty="0"/>
              <a:t> met pensioen te gaan</a:t>
            </a:r>
          </a:p>
          <a:p>
            <a:pPr marL="1219200" lvl="2" indent="-304800">
              <a:spcBef>
                <a:spcPct val="15000"/>
              </a:spcBef>
            </a:pPr>
            <a:r>
              <a:rPr lang="nl-NL" sz="1400" dirty="0"/>
              <a:t>Maximaal 2 jaar; Minimaal 50% werken (shift minimaal 80%)</a:t>
            </a:r>
          </a:p>
          <a:p>
            <a:pPr marL="1219200" lvl="2" indent="-304800">
              <a:spcBef>
                <a:spcPct val="15000"/>
              </a:spcBef>
            </a:pPr>
            <a:r>
              <a:rPr lang="nl-NL" sz="1400" dirty="0"/>
              <a:t>Management goedkeuring nodig vanwege deeltijdwerk</a:t>
            </a:r>
          </a:p>
          <a:p>
            <a:pPr marL="304800" indent="-304800">
              <a:spcBef>
                <a:spcPct val="15000"/>
              </a:spcBef>
              <a:buFontTx/>
              <a:buNone/>
            </a:pPr>
            <a:r>
              <a:rPr lang="nl-NL" sz="2400" dirty="0"/>
              <a:t>57</a:t>
            </a:r>
            <a:r>
              <a:rPr lang="nl-NL" sz="2400" baseline="30000" dirty="0"/>
              <a:t>e</a:t>
            </a:r>
            <a:r>
              <a:rPr lang="nl-NL" dirty="0"/>
              <a:t> 	vroegste mogelijkheid om </a:t>
            </a:r>
            <a:r>
              <a:rPr lang="nl-NL" u="sng" dirty="0"/>
              <a:t>volledig</a:t>
            </a:r>
            <a:r>
              <a:rPr lang="nl-NL" dirty="0"/>
              <a:t> met pensioen te gaan</a:t>
            </a:r>
          </a:p>
          <a:p>
            <a:pPr marL="1219200" lvl="2" indent="-304800">
              <a:spcBef>
                <a:spcPct val="15000"/>
              </a:spcBef>
            </a:pPr>
            <a:r>
              <a:rPr lang="nl-NL" sz="1400" dirty="0"/>
              <a:t>Reductie van 68 tot feitelijke pensioendatum </a:t>
            </a:r>
            <a:endParaRPr lang="nl-NL" sz="1400" dirty="0">
              <a:solidFill>
                <a:srgbClr val="FF0000"/>
              </a:solidFill>
            </a:endParaRPr>
          </a:p>
          <a:p>
            <a:pPr marL="304800" indent="-304800">
              <a:spcBef>
                <a:spcPct val="15000"/>
              </a:spcBef>
              <a:buFontTx/>
              <a:buNone/>
            </a:pPr>
            <a:r>
              <a:rPr lang="nl-NL" sz="2400" dirty="0"/>
              <a:t>68</a:t>
            </a:r>
            <a:r>
              <a:rPr lang="nl-NL" sz="2400" baseline="30000" dirty="0"/>
              <a:t>e</a:t>
            </a:r>
            <a:r>
              <a:rPr lang="nl-NL" sz="2400" dirty="0"/>
              <a:t> </a:t>
            </a:r>
            <a:r>
              <a:rPr lang="nl-NL" dirty="0"/>
              <a:t>	pensioen komt tot uitkering</a:t>
            </a:r>
          </a:p>
          <a:p>
            <a:pPr marL="1219200" lvl="2" indent="-304800">
              <a:spcBef>
                <a:spcPct val="15000"/>
              </a:spcBef>
            </a:pPr>
            <a:r>
              <a:rPr lang="nl-NL" sz="1400" dirty="0"/>
              <a:t>Uitstel niet mogelijk in huidige regeling</a:t>
            </a:r>
          </a:p>
          <a:p>
            <a:pPr marL="0" indent="0">
              <a:spcBef>
                <a:spcPct val="15000"/>
              </a:spcBef>
              <a:buNone/>
            </a:pPr>
            <a:endParaRPr lang="nl-NL" dirty="0"/>
          </a:p>
          <a:p>
            <a:pPr marL="0" indent="0">
              <a:spcBef>
                <a:spcPct val="15000"/>
              </a:spcBef>
              <a:buNone/>
            </a:pPr>
            <a:r>
              <a:rPr lang="nl-NL" dirty="0"/>
              <a:t>Opname verlofdagen uit spaarregeling voorafgaand aan pensionering</a:t>
            </a:r>
          </a:p>
          <a:p>
            <a:pPr lvl="2" indent="-285750">
              <a:spcBef>
                <a:spcPct val="15000"/>
              </a:spcBef>
            </a:pPr>
            <a:r>
              <a:rPr lang="nl-NL" sz="1400" dirty="0"/>
              <a:t>Volledig salaris (evt. parttime)</a:t>
            </a:r>
          </a:p>
          <a:p>
            <a:pPr marL="1162050" lvl="2" indent="-304800">
              <a:spcBef>
                <a:spcPct val="15000"/>
              </a:spcBef>
            </a:pPr>
            <a:r>
              <a:rPr lang="nl-NL" sz="1400" dirty="0"/>
              <a:t>Pensioen stijgt :</a:t>
            </a:r>
          </a:p>
          <a:p>
            <a:pPr marL="1676400" lvl="3" indent="-304800">
              <a:spcBef>
                <a:spcPct val="15000"/>
              </a:spcBef>
            </a:pPr>
            <a:r>
              <a:rPr lang="nl-NL" sz="1400" dirty="0"/>
              <a:t>minder reductie </a:t>
            </a:r>
          </a:p>
          <a:p>
            <a:pPr marL="1676400" lvl="3" indent="-304800">
              <a:spcBef>
                <a:spcPct val="15000"/>
              </a:spcBef>
            </a:pPr>
            <a:r>
              <a:rPr lang="nl-NL" sz="1400" dirty="0"/>
              <a:t>opbouw loopt door </a:t>
            </a:r>
            <a:r>
              <a:rPr lang="nl-NL" sz="1400" i="1" dirty="0">
                <a:solidFill>
                  <a:schemeClr val="bg2"/>
                </a:solidFill>
              </a:rPr>
              <a:t>(fiscaal begrensd)</a:t>
            </a:r>
          </a:p>
          <a:p>
            <a:pPr marL="1676400" lvl="3" indent="-304800">
              <a:spcBef>
                <a:spcPct val="15000"/>
              </a:spcBef>
            </a:pPr>
            <a:r>
              <a:rPr lang="nl-NL" sz="1400" dirty="0"/>
              <a:t>algemene loonronde werkt door in pensioenberekening</a:t>
            </a:r>
          </a:p>
          <a:p>
            <a:pPr marL="1219200" lvl="2" indent="-304800">
              <a:spcBef>
                <a:spcPct val="15000"/>
              </a:spcBef>
            </a:pPr>
            <a:endParaRPr lang="nl-NL" dirty="0"/>
          </a:p>
          <a:p>
            <a:pPr marL="1219200" lvl="2" indent="-304800">
              <a:spcBef>
                <a:spcPct val="15000"/>
              </a:spcBef>
            </a:pPr>
            <a:endParaRPr lang="nl-NL" dirty="0"/>
          </a:p>
          <a:p>
            <a:pPr marL="0" indent="0">
              <a:buNone/>
            </a:pPr>
            <a:r>
              <a:rPr lang="nl-NL" sz="1200" dirty="0"/>
              <a:t>Note: Met de ingang van Wet toekomst pensioenen komt onderstaande te vervallen:</a:t>
            </a:r>
            <a:br>
              <a:rPr lang="nl-NL" sz="1200" b="0" dirty="0"/>
            </a:br>
            <a:r>
              <a:rPr lang="nl-NL" sz="1200" b="0" dirty="0"/>
              <a:t>Als de (gewezen) deelnemer het ouderdomspensioen laat ingaan op een datum die is gelegen 10</a:t>
            </a:r>
            <a:r>
              <a:rPr lang="nl-NL" sz="1200" dirty="0"/>
              <a:t> jaar of meer vóór de AOW-gerechtigde leeftijd</a:t>
            </a:r>
            <a:r>
              <a:rPr lang="nl-NL" sz="1200" b="0" dirty="0"/>
              <a:t>, dient de (gewezen) deelnemer aan het pensioenfonds te verklaren dat hij geen inkomsten uit arbeid meer geniet en evenmin de intentie heeft deze in de toekomst nog te gaan verwerven.</a:t>
            </a:r>
            <a:endParaRPr lang="en-US" sz="1200" b="0" dirty="0"/>
          </a:p>
          <a:p>
            <a:pPr marL="0" indent="0">
              <a:buNone/>
            </a:pPr>
            <a:r>
              <a:rPr lang="nl-NL" dirty="0"/>
              <a:t> </a:t>
            </a:r>
            <a:endParaRPr lang="en-US" dirty="0"/>
          </a:p>
          <a:p>
            <a:pPr marL="1219200" lvl="2" indent="-304800">
              <a:spcBef>
                <a:spcPct val="15000"/>
              </a:spcBef>
              <a:buFontTx/>
              <a:buNone/>
            </a:pPr>
            <a:endParaRPr lang="nl-NL" dirty="0"/>
          </a:p>
        </p:txBody>
      </p:sp>
      <p:sp>
        <p:nvSpPr>
          <p:cNvPr id="2" name="TextBox 1"/>
          <p:cNvSpPr txBox="1"/>
          <p:nvPr/>
        </p:nvSpPr>
        <p:spPr>
          <a:xfrm>
            <a:off x="1050634" y="5562600"/>
            <a:ext cx="184731" cy="246221"/>
          </a:xfrm>
          <a:prstGeom prst="rect">
            <a:avLst/>
          </a:prstGeom>
          <a:noFill/>
        </p:spPr>
        <p:txBody>
          <a:bodyPr wrap="none" rtlCol="0">
            <a:spAutoFit/>
          </a:bodyPr>
          <a:lstStyle/>
          <a:p>
            <a:endParaRPr lang="en-US" dirty="0"/>
          </a:p>
        </p:txBody>
      </p:sp>
      <p:pic>
        <p:nvPicPr>
          <p:cNvPr id="3" name="Picture 6">
            <a:extLst>
              <a:ext uri="{FF2B5EF4-FFF2-40B4-BE49-F238E27FC236}">
                <a16:creationId xmlns:a16="http://schemas.microsoft.com/office/drawing/2014/main" id="{F3ED0573-9316-05A6-5BD7-1B51E29BF3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9812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err="1"/>
              <a:t>Kan</a:t>
            </a:r>
            <a:r>
              <a:rPr lang="en-US" sz="3200" dirty="0"/>
              <a:t> </a:t>
            </a:r>
            <a:r>
              <a:rPr lang="en-US" sz="3200" dirty="0" err="1"/>
              <a:t>ik</a:t>
            </a:r>
            <a:r>
              <a:rPr lang="en-US" sz="3200" dirty="0"/>
              <a:t> al met </a:t>
            </a:r>
            <a:r>
              <a:rPr lang="en-US" sz="3200" dirty="0" err="1"/>
              <a:t>pensioen</a:t>
            </a:r>
            <a:r>
              <a:rPr lang="en-US" sz="3200" dirty="0"/>
              <a:t>? </a:t>
            </a:r>
            <a:endParaRPr lang="en-US" sz="3200" i="1" dirty="0"/>
          </a:p>
        </p:txBody>
      </p:sp>
      <p:sp>
        <p:nvSpPr>
          <p:cNvPr id="5" name="Content Placeholder 4"/>
          <p:cNvSpPr>
            <a:spLocks noGrp="1"/>
          </p:cNvSpPr>
          <p:nvPr>
            <p:ph idx="1"/>
          </p:nvPr>
        </p:nvSpPr>
        <p:spPr>
          <a:xfrm>
            <a:off x="304800" y="1295400"/>
            <a:ext cx="8345488" cy="4953000"/>
          </a:xfrm>
        </p:spPr>
        <p:txBody>
          <a:bodyPr/>
          <a:lstStyle/>
          <a:p>
            <a:pPr marL="0" indent="0">
              <a:buNone/>
            </a:pPr>
            <a:r>
              <a:rPr lang="en-US" sz="2400" i="1" dirty="0"/>
              <a:t>Stel </a:t>
            </a:r>
            <a:r>
              <a:rPr lang="en-US" sz="2400" i="1" dirty="0" err="1"/>
              <a:t>jezelf</a:t>
            </a:r>
            <a:r>
              <a:rPr lang="en-US" sz="2400" i="1" dirty="0"/>
              <a:t> de </a:t>
            </a:r>
            <a:r>
              <a:rPr lang="en-US" sz="2400" i="1" dirty="0" err="1"/>
              <a:t>vraag</a:t>
            </a:r>
            <a:r>
              <a:rPr lang="en-US" sz="2400" i="1" dirty="0"/>
              <a:t> “ </a:t>
            </a:r>
            <a:r>
              <a:rPr lang="en-US" sz="2400" i="1" dirty="0" err="1"/>
              <a:t>Wat</a:t>
            </a:r>
            <a:r>
              <a:rPr lang="en-US" sz="2400" i="1" dirty="0"/>
              <a:t> </a:t>
            </a:r>
            <a:r>
              <a:rPr lang="en-US" sz="2400" i="1" dirty="0" err="1"/>
              <a:t>heb</a:t>
            </a:r>
            <a:r>
              <a:rPr lang="en-US" sz="2400" i="1" dirty="0"/>
              <a:t> </a:t>
            </a:r>
            <a:r>
              <a:rPr lang="en-US" sz="2400" i="1" dirty="0" err="1"/>
              <a:t>ik</a:t>
            </a:r>
            <a:r>
              <a:rPr lang="en-US" sz="2400" i="1" dirty="0"/>
              <a:t> </a:t>
            </a:r>
            <a:r>
              <a:rPr lang="en-US" sz="2400" i="1" dirty="0" err="1"/>
              <a:t>nodig</a:t>
            </a:r>
            <a:r>
              <a:rPr lang="en-US" sz="2400" i="1" dirty="0"/>
              <a:t>?”</a:t>
            </a:r>
            <a:r>
              <a:rPr lang="en-US" sz="2400" dirty="0"/>
              <a:t> </a:t>
            </a:r>
          </a:p>
          <a:p>
            <a:pPr lvl="1"/>
            <a:r>
              <a:rPr lang="en-US" sz="2400" dirty="0" err="1"/>
              <a:t>Hypotheek</a:t>
            </a:r>
            <a:endParaRPr lang="en-US" sz="2400" dirty="0"/>
          </a:p>
          <a:p>
            <a:pPr lvl="1"/>
            <a:r>
              <a:rPr lang="en-US" sz="2400" dirty="0" err="1"/>
              <a:t>Studerende</a:t>
            </a:r>
            <a:r>
              <a:rPr lang="en-US" sz="2400" dirty="0"/>
              <a:t> </a:t>
            </a:r>
            <a:r>
              <a:rPr lang="en-US" sz="2400" dirty="0" err="1"/>
              <a:t>kinderen</a:t>
            </a:r>
            <a:endParaRPr lang="en-US" sz="2400" dirty="0"/>
          </a:p>
          <a:p>
            <a:pPr lvl="1"/>
            <a:r>
              <a:rPr lang="en-US" sz="2400" dirty="0" err="1"/>
              <a:t>Echtscheiding</a:t>
            </a:r>
            <a:r>
              <a:rPr lang="en-US" sz="2400" dirty="0"/>
              <a:t> </a:t>
            </a:r>
          </a:p>
          <a:p>
            <a:pPr lvl="1"/>
            <a:r>
              <a:rPr lang="en-US" sz="2400" dirty="0"/>
              <a:t>Eigen </a:t>
            </a:r>
            <a:r>
              <a:rPr lang="en-US" sz="2400" dirty="0" err="1"/>
              <a:t>middelen</a:t>
            </a:r>
            <a:endParaRPr lang="en-US" sz="2400" dirty="0"/>
          </a:p>
          <a:p>
            <a:pPr marL="0" indent="0">
              <a:buNone/>
            </a:pPr>
            <a:endParaRPr lang="en-US" sz="2400" dirty="0"/>
          </a:p>
          <a:p>
            <a:pPr marL="0" indent="0">
              <a:buNone/>
            </a:pPr>
            <a:r>
              <a:rPr lang="en-US" sz="2400" dirty="0"/>
              <a:t>Online tools: </a:t>
            </a:r>
          </a:p>
          <a:p>
            <a:pPr lvl="1"/>
            <a:r>
              <a:rPr lang="en-US" sz="2400" dirty="0"/>
              <a:t>“</a:t>
            </a:r>
            <a:r>
              <a:rPr lang="en-US" sz="2400" i="1" dirty="0"/>
              <a:t>Op </a:t>
            </a:r>
            <a:r>
              <a:rPr lang="en-US" sz="2400" i="1" dirty="0" err="1"/>
              <a:t>Koers</a:t>
            </a:r>
            <a:r>
              <a:rPr lang="en-US" sz="2400" dirty="0"/>
              <a:t>” OFP website</a:t>
            </a:r>
          </a:p>
          <a:p>
            <a:pPr lvl="2"/>
            <a:r>
              <a:rPr lang="en-US" sz="2400" dirty="0" err="1"/>
              <a:t>pensioenplanner</a:t>
            </a: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17614"/>
            <a:ext cx="3108572" cy="310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208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6873A1F7-815F-4C2A-90FC-6BA3A8746A18}" type="slidenum">
              <a:rPr lang="en-US" sz="1400" smtClean="0">
                <a:latin typeface="Times New Roman" pitchFamily="18" charset="0"/>
              </a:rPr>
              <a:pPr/>
              <a:t>33</a:t>
            </a:fld>
            <a:endParaRPr lang="en-US" sz="1400">
              <a:latin typeface="Times New Roman" pitchFamily="18" charset="0"/>
            </a:endParaRPr>
          </a:p>
        </p:txBody>
      </p:sp>
      <p:sp>
        <p:nvSpPr>
          <p:cNvPr id="20483"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456707" name="Rectangle 3"/>
          <p:cNvSpPr>
            <a:spLocks noGrp="1" noChangeArrowheads="1"/>
          </p:cNvSpPr>
          <p:nvPr>
            <p:ph type="body" idx="1"/>
          </p:nvPr>
        </p:nvSpPr>
        <p:spPr>
          <a:xfrm>
            <a:off x="54428" y="1181100"/>
            <a:ext cx="8937171" cy="4876800"/>
          </a:xfrm>
        </p:spPr>
        <p:txBody>
          <a:bodyPr/>
          <a:lstStyle/>
          <a:p>
            <a:pPr marL="762000" lvl="1" indent="-304800"/>
            <a:r>
              <a:rPr lang="nl-NL" sz="1800" b="1" dirty="0"/>
              <a:t>U</a:t>
            </a:r>
            <a:r>
              <a:rPr lang="nl-NL" sz="1800" dirty="0"/>
              <a:t>	: 6 maanden voor uw geplande laatste werkdag melden via: </a:t>
            </a:r>
            <a:br>
              <a:rPr lang="nl-NL" sz="1800" dirty="0"/>
            </a:br>
            <a:r>
              <a:rPr lang="en-US" sz="1800" dirty="0">
                <a:solidFill>
                  <a:srgbClr val="0070C0"/>
                </a:solidFill>
                <a:hlinkClick r:id="rId3">
                  <a:extLst>
                    <a:ext uri="{A12FA001-AC4F-418D-AE19-62706E023703}">
                      <ahyp:hlinkClr xmlns:ahyp="http://schemas.microsoft.com/office/drawing/2018/hyperlinkcolor" val="tx"/>
                    </a:ext>
                  </a:extLst>
                </a:hlinkClick>
              </a:rPr>
              <a:t>HR Self-Help - External - Netherlands - Pensioen - HR&amp;U (service-now.com)</a:t>
            </a:r>
            <a:endParaRPr lang="nl-NL" sz="2000" dirty="0">
              <a:solidFill>
                <a:srgbClr val="0070C0"/>
              </a:solidFill>
            </a:endParaRPr>
          </a:p>
          <a:p>
            <a:pPr marL="762000" lvl="1" indent="-304800"/>
            <a:endParaRPr lang="nl-NL" sz="1800" b="1" dirty="0"/>
          </a:p>
          <a:p>
            <a:pPr marL="762000" lvl="1" indent="-304800"/>
            <a:r>
              <a:rPr lang="nl-NL" sz="1800" b="1" dirty="0"/>
              <a:t>Fonds</a:t>
            </a:r>
            <a:r>
              <a:rPr lang="nl-NL" sz="1800" dirty="0"/>
              <a:t>	: ca 3 maanden voor het pensioen uitgebreide informatie toesturen</a:t>
            </a:r>
          </a:p>
          <a:p>
            <a:pPr marL="762000" lvl="1" indent="-304800"/>
            <a:endParaRPr lang="nl-NL" sz="1800" dirty="0"/>
          </a:p>
          <a:p>
            <a:pPr marL="762000" lvl="1" indent="-304800"/>
            <a:r>
              <a:rPr lang="nl-NL" sz="1800" b="1" dirty="0"/>
              <a:t>U</a:t>
            </a:r>
            <a:r>
              <a:rPr lang="nl-NL" sz="1800" dirty="0"/>
              <a:t>	: binnen gestelde termijn fonds informeren over gemaakte keuzes</a:t>
            </a:r>
          </a:p>
          <a:p>
            <a:pPr marL="762000" lvl="1" indent="-304800"/>
            <a:endParaRPr lang="nl-NL" sz="1800" dirty="0"/>
          </a:p>
          <a:p>
            <a:pPr marL="762000" lvl="1" indent="-304800"/>
            <a:r>
              <a:rPr lang="nl-NL" sz="1800" b="1" dirty="0"/>
              <a:t>Fonds</a:t>
            </a:r>
            <a:r>
              <a:rPr lang="nl-NL" sz="1800" dirty="0"/>
              <a:t>	: ca 1 maand voor pensionering bevestiging van gemaakte keuzes</a:t>
            </a:r>
          </a:p>
          <a:p>
            <a:pPr marL="762000" lvl="1" indent="-304800"/>
            <a:endParaRPr lang="nl-NL" sz="1800" dirty="0"/>
          </a:p>
          <a:p>
            <a:pPr marL="762000" lvl="1" indent="-304800"/>
            <a:r>
              <a:rPr lang="nl-NL" sz="1800" b="1" dirty="0"/>
              <a:t>U</a:t>
            </a:r>
            <a:r>
              <a:rPr lang="nl-NL" sz="1800" dirty="0"/>
              <a:t>	: laatste maand voor pensionering o</a:t>
            </a:r>
            <a:r>
              <a:rPr lang="en-US" sz="1800" dirty="0" err="1"/>
              <a:t>pstarten</a:t>
            </a:r>
            <a:r>
              <a:rPr lang="en-GB" sz="1800" dirty="0"/>
              <a:t> offboarding process via 		  het </a:t>
            </a:r>
            <a:r>
              <a:rPr lang="en-US" sz="2000" dirty="0" err="1">
                <a:solidFill>
                  <a:srgbClr val="0070C0"/>
                </a:solidFill>
                <a:hlinkClick r:id="rId4">
                  <a:extLst>
                    <a:ext uri="{A12FA001-AC4F-418D-AE19-62706E023703}">
                      <ahyp:hlinkClr xmlns:ahyp="http://schemas.microsoft.com/office/drawing/2018/hyperlinkcolor" val="tx"/>
                    </a:ext>
                  </a:extLst>
                </a:hlinkClick>
              </a:rPr>
              <a:t>Uitdiensttredingsformulier</a:t>
            </a:r>
            <a:r>
              <a:rPr lang="en-US" sz="2000" dirty="0">
                <a:solidFill>
                  <a:srgbClr val="0070C0"/>
                </a:solidFill>
              </a:rPr>
              <a:t>.</a:t>
            </a:r>
          </a:p>
          <a:p>
            <a:pPr marL="1771650" lvl="4" indent="0">
              <a:buNone/>
            </a:pPr>
            <a:r>
              <a:rPr lang="en-GB" sz="1800" dirty="0"/>
              <a:t>   Checklist met de </a:t>
            </a:r>
            <a:r>
              <a:rPr lang="en-GB" sz="1800" dirty="0" err="1"/>
              <a:t>benodigde</a:t>
            </a:r>
            <a:r>
              <a:rPr lang="en-GB" sz="1800" dirty="0"/>
              <a:t> </a:t>
            </a:r>
            <a:r>
              <a:rPr lang="en-GB" sz="1800" dirty="0" err="1"/>
              <a:t>acties</a:t>
            </a:r>
            <a:r>
              <a:rPr lang="en-GB" sz="1800" dirty="0"/>
              <a:t> v</a:t>
            </a:r>
            <a:r>
              <a:rPr lang="el-GR" sz="1800" dirty="0"/>
              <a:t>όό</a:t>
            </a:r>
            <a:r>
              <a:rPr lang="en-GB" sz="1800" dirty="0"/>
              <a:t>r </a:t>
            </a:r>
            <a:r>
              <a:rPr lang="en-GB" sz="1800" dirty="0" err="1"/>
              <a:t>vertrek</a:t>
            </a:r>
            <a:r>
              <a:rPr lang="en-GB" sz="1800" dirty="0"/>
              <a:t> </a:t>
            </a:r>
            <a:r>
              <a:rPr lang="en-GB" sz="1800" dirty="0" err="1"/>
              <a:t>zal</a:t>
            </a:r>
            <a:r>
              <a:rPr lang="en-GB" sz="1800" dirty="0"/>
              <a:t> </a:t>
            </a:r>
            <a:r>
              <a:rPr lang="en-GB" sz="1800" dirty="0" err="1"/>
              <a:t>vervolgens</a:t>
            </a:r>
            <a:br>
              <a:rPr lang="en-GB" sz="1800" dirty="0"/>
            </a:br>
            <a:r>
              <a:rPr lang="en-GB" sz="1800" dirty="0"/>
              <a:t>   </a:t>
            </a:r>
            <a:r>
              <a:rPr lang="en-GB" sz="1800" dirty="0" err="1"/>
              <a:t>toegestuurd</a:t>
            </a:r>
            <a:r>
              <a:rPr lang="en-GB" sz="1800" dirty="0"/>
              <a:t> </a:t>
            </a:r>
            <a:r>
              <a:rPr lang="en-GB" sz="1800" dirty="0" err="1"/>
              <a:t>worden</a:t>
            </a:r>
            <a:r>
              <a:rPr lang="en-GB" sz="1800" dirty="0"/>
              <a:t>.</a:t>
            </a:r>
            <a:endParaRPr lang="nl-NL" sz="1800" dirty="0"/>
          </a:p>
          <a:p>
            <a:pPr marL="457200" lvl="1" indent="0">
              <a:buNone/>
            </a:pPr>
            <a:endParaRPr lang="nl-NL" dirty="0"/>
          </a:p>
          <a:p>
            <a:pPr marL="762000" lvl="1" indent="-304800"/>
            <a:endParaRPr lang="nl-NL" dirty="0"/>
          </a:p>
          <a:p>
            <a:pPr marL="303213" indent="-304800"/>
            <a:endParaRPr lang="nl-NL" dirty="0"/>
          </a:p>
          <a:p>
            <a:pPr marL="762000" lvl="1" indent="-304800">
              <a:buFontTx/>
              <a:buNone/>
            </a:pPr>
            <a:endParaRPr lang="nl-NL"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8E184A2A-CA27-4D66-9ACD-717718705BEF}" type="slidenum">
              <a:rPr lang="en-US" sz="1400" smtClean="0">
                <a:latin typeface="Times New Roman" pitchFamily="18" charset="0"/>
              </a:rPr>
              <a:pPr/>
              <a:t>34</a:t>
            </a:fld>
            <a:endParaRPr lang="en-US" sz="1400">
              <a:latin typeface="Times New Roman" pitchFamily="18" charset="0"/>
            </a:endParaRPr>
          </a:p>
        </p:txBody>
      </p:sp>
      <p:sp>
        <p:nvSpPr>
          <p:cNvPr id="32771"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28676" name="Rectangle 3"/>
          <p:cNvSpPr>
            <a:spLocks noGrp="1" noChangeArrowheads="1"/>
          </p:cNvSpPr>
          <p:nvPr>
            <p:ph type="body" idx="1"/>
          </p:nvPr>
        </p:nvSpPr>
        <p:spPr>
          <a:xfrm>
            <a:off x="152400" y="838200"/>
            <a:ext cx="8991600" cy="4191000"/>
          </a:xfrm>
        </p:spPr>
        <p:txBody>
          <a:bodyPr/>
          <a:lstStyle/>
          <a:p>
            <a:pPr marL="304800" indent="-304800">
              <a:defRPr/>
            </a:pPr>
            <a:r>
              <a:rPr lang="nl-NL" sz="2000" dirty="0"/>
              <a:t>PIZ training (pensioen in zicht)</a:t>
            </a:r>
          </a:p>
          <a:p>
            <a:pPr marL="0" indent="0">
              <a:buNone/>
              <a:defRPr/>
            </a:pPr>
            <a:r>
              <a:rPr lang="nl-NL" sz="2000" b="0" dirty="0"/>
              <a:t>Info en inschrijving via </a:t>
            </a:r>
            <a:r>
              <a:rPr lang="nl-NL" sz="2000" b="0" dirty="0">
                <a:solidFill>
                  <a:srgbClr val="0070C0"/>
                </a:solidFill>
                <a:hlinkClick r:id="rId3">
                  <a:extLst>
                    <a:ext uri="{A12FA001-AC4F-418D-AE19-62706E023703}">
                      <ahyp:hlinkClr xmlns:ahyp="http://schemas.microsoft.com/office/drawing/2018/hyperlinkcolor" val="tx"/>
                    </a:ext>
                  </a:extLst>
                </a:hlinkClick>
              </a:rPr>
              <a:t>EM Connect/training</a:t>
            </a:r>
            <a:endParaRPr lang="nl-NL" sz="2000" b="0" dirty="0">
              <a:solidFill>
                <a:srgbClr val="0070C0"/>
              </a:solidFill>
            </a:endParaRPr>
          </a:p>
          <a:p>
            <a:pPr marL="458787" lvl="1" indent="0">
              <a:buNone/>
              <a:defRPr/>
            </a:pPr>
            <a:endParaRPr lang="nl-NL" sz="2000" dirty="0"/>
          </a:p>
          <a:p>
            <a:pPr indent="-304800" defTabSz="914400">
              <a:defRPr/>
            </a:pPr>
            <a:r>
              <a:rPr lang="en-US" sz="2000" dirty="0" err="1"/>
              <a:t>Viering</a:t>
            </a:r>
            <a:r>
              <a:rPr lang="en-US" sz="2000" dirty="0"/>
              <a:t> </a:t>
            </a:r>
            <a:r>
              <a:rPr lang="en-US" sz="2000" dirty="0" err="1"/>
              <a:t>pensioen</a:t>
            </a:r>
            <a:r>
              <a:rPr lang="en-US" sz="2000" dirty="0"/>
              <a:t>/</a:t>
            </a:r>
            <a:r>
              <a:rPr lang="en-US" sz="2000" dirty="0" err="1"/>
              <a:t>AwardCo</a:t>
            </a:r>
            <a:endParaRPr lang="en-US" sz="2000" b="0" dirty="0"/>
          </a:p>
          <a:p>
            <a:pPr marL="0" indent="0" defTabSz="914400">
              <a:buNone/>
              <a:defRPr/>
            </a:pPr>
            <a:r>
              <a:rPr lang="en-GB" sz="2000" b="0" dirty="0"/>
              <a:t>Budget 3.600; </a:t>
            </a:r>
            <a:r>
              <a:rPr lang="nl-NL" sz="2000" b="0" dirty="0"/>
              <a:t>inclusief alle toepasselijke kosten met betrekking tot de viering zoals eten, drinken, taksen, fooien, vergoedingen voor de locatie en alle andere mogelijke extra uitgaven, behalve reiskosten van en naar de locatie van het evenement. </a:t>
            </a:r>
          </a:p>
          <a:p>
            <a:pPr marL="0" indent="0" defTabSz="914400">
              <a:buNone/>
              <a:defRPr/>
            </a:pPr>
            <a:r>
              <a:rPr lang="nl-NL" sz="2000" b="0" dirty="0"/>
              <a:t>Naast de viering van je pensionering ontvang je ook een geschenk als blijk van waardering. </a:t>
            </a:r>
            <a:r>
              <a:rPr lang="en-GB" sz="2000" b="0" dirty="0"/>
              <a:t>Meer info op </a:t>
            </a:r>
            <a:r>
              <a:rPr lang="en-GB" sz="2000" b="0" dirty="0" err="1"/>
              <a:t>EMConnect</a:t>
            </a:r>
            <a:r>
              <a:rPr lang="en-GB" sz="2000" b="0" dirty="0"/>
              <a:t> : </a:t>
            </a:r>
            <a:r>
              <a:rPr lang="en-US" sz="2000" b="0" dirty="0">
                <a:solidFill>
                  <a:srgbClr val="0070C0"/>
                </a:solidFill>
                <a:hlinkClick r:id="rId4">
                  <a:extLst>
                    <a:ext uri="{A12FA001-AC4F-418D-AE19-62706E023703}">
                      <ahyp:hlinkClr xmlns:ahyp="http://schemas.microsoft.com/office/drawing/2018/hyperlinkcolor" val="tx"/>
                    </a:ext>
                  </a:extLst>
                </a:hlinkClick>
              </a:rPr>
              <a:t>HR Self-Help - Employee Portal - Netherlands </a:t>
            </a:r>
            <a:r>
              <a:rPr lang="en-US" sz="2000" b="0" dirty="0" err="1">
                <a:solidFill>
                  <a:srgbClr val="0070C0"/>
                </a:solidFill>
                <a:hlinkClick r:id="rId4">
                  <a:extLst>
                    <a:ext uri="{A12FA001-AC4F-418D-AE19-62706E023703}">
                      <ahyp:hlinkClr xmlns:ahyp="http://schemas.microsoft.com/office/drawing/2018/hyperlinkcolor" val="tx"/>
                    </a:ext>
                  </a:extLst>
                </a:hlinkClick>
              </a:rPr>
              <a:t>Erkenningsprogramma</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voor</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jubilea</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en</a:t>
            </a:r>
            <a:r>
              <a:rPr lang="en-US" sz="2000" b="0" dirty="0">
                <a:solidFill>
                  <a:srgbClr val="0070C0"/>
                </a:solidFill>
                <a:hlinkClick r:id="rId4">
                  <a:extLst>
                    <a:ext uri="{A12FA001-AC4F-418D-AE19-62706E023703}">
                      <ahyp:hlinkClr xmlns:ahyp="http://schemas.microsoft.com/office/drawing/2018/hyperlinkcolor" val="tx"/>
                    </a:ext>
                  </a:extLst>
                </a:hlinkClick>
              </a:rPr>
              <a:t> </a:t>
            </a:r>
            <a:r>
              <a:rPr lang="en-US" sz="2000" b="0" dirty="0" err="1">
                <a:solidFill>
                  <a:srgbClr val="0070C0"/>
                </a:solidFill>
                <a:hlinkClick r:id="rId4">
                  <a:extLst>
                    <a:ext uri="{A12FA001-AC4F-418D-AE19-62706E023703}">
                      <ahyp:hlinkClr xmlns:ahyp="http://schemas.microsoft.com/office/drawing/2018/hyperlinkcolor" val="tx"/>
                    </a:ext>
                  </a:extLst>
                </a:hlinkClick>
              </a:rPr>
              <a:t>pensioneringen</a:t>
            </a:r>
            <a:endParaRPr lang="en-US" sz="2000" b="0" dirty="0">
              <a:solidFill>
                <a:srgbClr val="0070C0"/>
              </a:solidFill>
            </a:endParaRPr>
          </a:p>
          <a:p>
            <a:pPr marL="304800" indent="-304800">
              <a:defRPr/>
            </a:pPr>
            <a:endParaRPr lang="nl-NL" sz="2000" dirty="0"/>
          </a:p>
          <a:p>
            <a:pPr marL="304800" indent="-304800">
              <a:defRPr/>
            </a:pPr>
            <a:r>
              <a:rPr lang="nl-NL" sz="2000" dirty="0"/>
              <a:t>Duurtetoeslag (indexatie) ingegaan pensioen</a:t>
            </a:r>
          </a:p>
          <a:p>
            <a:pPr marL="0" indent="0">
              <a:buNone/>
              <a:defRPr/>
            </a:pPr>
            <a:r>
              <a:rPr lang="nl-NL" sz="2000" b="0" dirty="0"/>
              <a:t>90% van de afgeleide index, gemaximeerd op de algemene loonronde</a:t>
            </a:r>
          </a:p>
          <a:p>
            <a:pPr marL="0" indent="0">
              <a:buNone/>
              <a:defRPr/>
            </a:pPr>
            <a:r>
              <a:rPr lang="nl-NL" sz="2000" b="0" dirty="0"/>
              <a:t>Bijdrage Ziektekostenverzekering</a:t>
            </a:r>
          </a:p>
          <a:p>
            <a:pPr marL="0" indent="0">
              <a:buNone/>
              <a:defRPr/>
            </a:pPr>
            <a:r>
              <a:rPr lang="nl-NL" sz="2000" b="0" dirty="0"/>
              <a:t>Vereniging van gepensioneerden ExxonMobil (VGEM)</a:t>
            </a:r>
          </a:p>
        </p:txBody>
      </p:sp>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4829" y="0"/>
            <a:ext cx="1709057" cy="1709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45BEF43-0FDE-4E06-A5A6-DD37F7EE794A}" type="slidenum">
              <a:rPr lang="en-US" sz="1400" smtClean="0">
                <a:latin typeface="Times New Roman" pitchFamily="18" charset="0"/>
              </a:rPr>
              <a:pPr/>
              <a:t>35</a:t>
            </a:fld>
            <a:endParaRPr lang="en-US" sz="1400" dirty="0">
              <a:latin typeface="Times New Roman" pitchFamily="18" charset="0"/>
            </a:endParaRPr>
          </a:p>
        </p:txBody>
      </p:sp>
      <p:sp>
        <p:nvSpPr>
          <p:cNvPr id="33795" name="Rectangle 2"/>
          <p:cNvSpPr>
            <a:spLocks noGrp="1" noChangeArrowheads="1"/>
          </p:cNvSpPr>
          <p:nvPr>
            <p:ph type="title"/>
          </p:nvPr>
        </p:nvSpPr>
        <p:spPr>
          <a:xfrm>
            <a:off x="457200" y="0"/>
            <a:ext cx="8305800" cy="838200"/>
          </a:xfrm>
        </p:spPr>
        <p:txBody>
          <a:bodyPr/>
          <a:lstStyle/>
          <a:p>
            <a:r>
              <a:rPr lang="nl-NL" sz="3200" dirty="0"/>
              <a:t>Informatie en communicatie</a:t>
            </a:r>
            <a:endParaRPr lang="en-US" sz="3200" dirty="0"/>
          </a:p>
        </p:txBody>
      </p:sp>
      <p:sp>
        <p:nvSpPr>
          <p:cNvPr id="33796" name="Rectangle 3"/>
          <p:cNvSpPr>
            <a:spLocks noGrp="1" noChangeArrowheads="1"/>
          </p:cNvSpPr>
          <p:nvPr>
            <p:ph type="body" idx="1"/>
          </p:nvPr>
        </p:nvSpPr>
        <p:spPr>
          <a:xfrm>
            <a:off x="457200" y="914400"/>
            <a:ext cx="8364538" cy="4876800"/>
          </a:xfrm>
        </p:spPr>
        <p:txBody>
          <a:bodyPr/>
          <a:lstStyle/>
          <a:p>
            <a:pPr marL="304800" indent="-304800"/>
            <a:r>
              <a:rPr lang="nl-NL" dirty="0"/>
              <a:t>Contact  Achmea Pensioenservices</a:t>
            </a:r>
          </a:p>
          <a:p>
            <a:pPr marL="762000" lvl="1" indent="-304800">
              <a:buFontTx/>
              <a:buNone/>
            </a:pPr>
            <a:endParaRPr lang="nl-NL" dirty="0"/>
          </a:p>
          <a:p>
            <a:pPr marL="762000" lvl="1" indent="-304800">
              <a:buFontTx/>
              <a:buNone/>
            </a:pPr>
            <a:r>
              <a:rPr lang="nl-NL" dirty="0"/>
              <a:t>Telefoon</a:t>
            </a:r>
            <a:r>
              <a:rPr lang="nl-NL" sz="1400" dirty="0"/>
              <a:t>  	</a:t>
            </a:r>
            <a:r>
              <a:rPr lang="nl-NL" dirty="0"/>
              <a:t>+31 (0)13 462 23 56</a:t>
            </a:r>
            <a:endParaRPr lang="nl-NL" sz="1400" dirty="0"/>
          </a:p>
          <a:p>
            <a:pPr marL="762000" lvl="1" indent="-304800">
              <a:buFontTx/>
              <a:buNone/>
            </a:pPr>
            <a:r>
              <a:rPr lang="nl-NL" dirty="0"/>
              <a:t>Email: 	</a:t>
            </a:r>
            <a:r>
              <a:rPr lang="nl-NL" b="1" dirty="0">
                <a:solidFill>
                  <a:srgbClr val="FF0000"/>
                </a:solidFill>
              </a:rPr>
              <a:t>Exxonmobilofp@achmea.nl </a:t>
            </a:r>
          </a:p>
          <a:p>
            <a:pPr marL="762000" lvl="1" indent="-304800">
              <a:buFontTx/>
              <a:buNone/>
            </a:pPr>
            <a:r>
              <a:rPr lang="nl-NL" dirty="0"/>
              <a:t>Postadres	Postbus 90170, 5000 LM  TILBURG      </a:t>
            </a:r>
          </a:p>
          <a:p>
            <a:pPr marL="762000" lvl="1" indent="-304800">
              <a:buFontTx/>
              <a:buNone/>
            </a:pPr>
            <a:r>
              <a:rPr lang="nl-NL" dirty="0"/>
              <a:t>Bezoekadres	Spoorlaan 298, 5017 JZ TILBURG</a:t>
            </a:r>
            <a:r>
              <a:rPr lang="nl-NL" b="1" dirty="0"/>
              <a:t> </a:t>
            </a:r>
            <a:endParaRPr lang="nl-NL" dirty="0"/>
          </a:p>
          <a:p>
            <a:pPr marL="304800" indent="-304800">
              <a:buFontTx/>
              <a:buNone/>
            </a:pPr>
            <a:endParaRPr lang="nl-NL" dirty="0"/>
          </a:p>
          <a:p>
            <a:pPr marL="304800" indent="-304800"/>
            <a:r>
              <a:rPr lang="nl-NL" dirty="0"/>
              <a:t>Website	</a:t>
            </a:r>
            <a:r>
              <a:rPr lang="nl-NL" sz="2000" dirty="0">
                <a:solidFill>
                  <a:srgbClr val="FF0000"/>
                </a:solidFill>
              </a:rPr>
              <a:t>www.exxonmobilofp.nl</a:t>
            </a:r>
            <a:endParaRPr lang="nl-NL" sz="2800" dirty="0">
              <a:solidFill>
                <a:srgbClr val="FF0000"/>
              </a:solidFill>
            </a:endParaRPr>
          </a:p>
          <a:p>
            <a:pPr marL="304800" indent="-304800">
              <a:buFontTx/>
              <a:buNone/>
            </a:pPr>
            <a:r>
              <a:rPr lang="nl-NL" dirty="0">
                <a:solidFill>
                  <a:srgbClr val="FF0066"/>
                </a:solidFill>
              </a:rPr>
              <a:t>			</a:t>
            </a:r>
          </a:p>
          <a:p>
            <a:pPr marL="304800" indent="-304800"/>
            <a:r>
              <a:rPr lang="nl-NL" dirty="0"/>
              <a:t>Pensioenplanner</a:t>
            </a:r>
          </a:p>
          <a:p>
            <a:pPr marL="304800" indent="-304800"/>
            <a:endParaRPr lang="nl-NL" dirty="0"/>
          </a:p>
          <a:p>
            <a:pPr marL="304800" indent="-304800"/>
            <a:r>
              <a:rPr lang="nl-NL" dirty="0"/>
              <a:t>Presentatie van vandaag (wordt geplaatst op website)</a:t>
            </a:r>
          </a:p>
          <a:p>
            <a:pPr marL="304800" indent="-304800"/>
            <a:endParaRPr lang="nl-NL" dirty="0"/>
          </a:p>
          <a:p>
            <a:pPr marL="304800" indent="-304800"/>
            <a:r>
              <a:rPr lang="nl-NL" dirty="0"/>
              <a:t>Pensioenspreekuur volgens afspraak, telefonisch</a:t>
            </a:r>
          </a:p>
          <a:p>
            <a:pPr marL="304800" indent="-304800"/>
            <a:endParaRPr lang="nl-NL" dirty="0"/>
          </a:p>
          <a:p>
            <a:pPr marL="304800" indent="-304800"/>
            <a:r>
              <a:rPr lang="nl-NL" dirty="0">
                <a:solidFill>
                  <a:srgbClr val="0070C0"/>
                </a:solidFill>
                <a:hlinkClick r:id="rId3">
                  <a:extLst>
                    <a:ext uri="{A12FA001-AC4F-418D-AE19-62706E023703}">
                      <ahyp:hlinkClr xmlns:ahyp="http://schemas.microsoft.com/office/drawing/2018/hyperlinkcolor" val="tx"/>
                    </a:ext>
                  </a:extLst>
                </a:hlinkClick>
              </a:rPr>
              <a:t>ExxonMobil Benefits &amp; Programs Center - Your Total Rewards</a:t>
            </a:r>
            <a:endParaRPr lang="nl-NL" dirty="0">
              <a:solidFill>
                <a:srgbClr val="0070C0"/>
              </a:solidFill>
            </a:endParaRP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2500" b="12500"/>
          <a:stretch/>
        </p:blipFill>
        <p:spPr bwMode="auto">
          <a:xfrm>
            <a:off x="6705600" y="914400"/>
            <a:ext cx="1828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ED87112A-1315-3C34-0D82-E0CA9D986584}"/>
              </a:ext>
            </a:extLst>
          </p:cNvPr>
          <p:cNvPicPr>
            <a:picLocks noChangeAspect="1"/>
          </p:cNvPicPr>
          <p:nvPr/>
        </p:nvPicPr>
        <p:blipFill>
          <a:blip r:embed="rId5"/>
          <a:stretch>
            <a:fillRect/>
          </a:stretch>
        </p:blipFill>
        <p:spPr>
          <a:xfrm>
            <a:off x="7264826" y="4724400"/>
            <a:ext cx="1269574" cy="1514993"/>
          </a:xfrm>
          <a:prstGeom prst="rect">
            <a:avLst/>
          </a:prstGeom>
          <a:effectLst>
            <a:outerShdw blurRad="50800" dist="38100" dir="2700000" algn="tl" rotWithShape="0">
              <a:prstClr val="black">
                <a:alpha val="40000"/>
              </a:prstClr>
            </a:out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1676400"/>
            <a:ext cx="7772400" cy="1500187"/>
          </a:xfrm>
        </p:spPr>
        <p:txBody>
          <a:bodyPr/>
          <a:lstStyle/>
          <a:p>
            <a:pPr algn="ctr"/>
            <a:r>
              <a:rPr lang="en-US" sz="4400" dirty="0"/>
              <a:t>Dank </a:t>
            </a:r>
            <a:r>
              <a:rPr lang="en-US" sz="4400" dirty="0" err="1"/>
              <a:t>voor</a:t>
            </a:r>
            <a:r>
              <a:rPr lang="en-US" sz="4400" dirty="0"/>
              <a:t> </a:t>
            </a:r>
            <a:r>
              <a:rPr lang="en-US" sz="4400" dirty="0" err="1"/>
              <a:t>uw</a:t>
            </a:r>
            <a:r>
              <a:rPr lang="en-US" sz="4400" dirty="0"/>
              <a:t> </a:t>
            </a:r>
            <a:r>
              <a:rPr lang="en-US" sz="4400" dirty="0" err="1"/>
              <a:t>aandacht</a:t>
            </a:r>
            <a:r>
              <a:rPr lang="en-US" sz="4400" dirty="0"/>
              <a:t>!</a:t>
            </a:r>
          </a:p>
        </p:txBody>
      </p:sp>
      <p:sp>
        <p:nvSpPr>
          <p:cNvPr id="4" name="Slide Number Placeholder 3"/>
          <p:cNvSpPr>
            <a:spLocks noGrp="1"/>
          </p:cNvSpPr>
          <p:nvPr>
            <p:ph type="sldNum" sz="quarter" idx="10"/>
          </p:nvPr>
        </p:nvSpPr>
        <p:spPr/>
        <p:txBody>
          <a:bodyPr/>
          <a:lstStyle/>
          <a:p>
            <a:pPr>
              <a:defRPr/>
            </a:pPr>
            <a:fld id="{B0247961-F6E6-44AF-A599-81E27CDF7F4C}" type="slidenum">
              <a:rPr lang="en-US" smtClean="0"/>
              <a:pPr>
                <a:defRPr/>
              </a:pPr>
              <a:t>36</a:t>
            </a:fld>
            <a:endParaRPr lang="en-US"/>
          </a:p>
        </p:txBody>
      </p:sp>
      <p:pic>
        <p:nvPicPr>
          <p:cNvPr id="2" name="Picture 1">
            <a:extLst>
              <a:ext uri="{FF2B5EF4-FFF2-40B4-BE49-F238E27FC236}">
                <a16:creationId xmlns:a16="http://schemas.microsoft.com/office/drawing/2014/main" id="{01AAC6B2-FBA8-6D42-8F31-0B766251A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1" y="3392942"/>
            <a:ext cx="2286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196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a:t>Back-up</a:t>
            </a:r>
            <a:endParaRPr lang="en-US" dirty="0"/>
          </a:p>
        </p:txBody>
      </p:sp>
    </p:spTree>
    <p:extLst>
      <p:ext uri="{BB962C8B-B14F-4D97-AF65-F5344CB8AC3E}">
        <p14:creationId xmlns:p14="http://schemas.microsoft.com/office/powerpoint/2010/main" val="427695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Wijziging pensioenregeling 1-1-2018</a:t>
            </a:r>
            <a:endParaRPr lang="en-US" dirty="0"/>
          </a:p>
        </p:txBody>
      </p:sp>
      <p:sp>
        <p:nvSpPr>
          <p:cNvPr id="2" name="Content Placeholder 1"/>
          <p:cNvSpPr>
            <a:spLocks noGrp="1"/>
          </p:cNvSpPr>
          <p:nvPr>
            <p:ph idx="1"/>
          </p:nvPr>
        </p:nvSpPr>
        <p:spPr>
          <a:xfrm>
            <a:off x="457200" y="1055688"/>
            <a:ext cx="8225399" cy="5021262"/>
          </a:xfrm>
        </p:spPr>
        <p:txBody>
          <a:bodyPr/>
          <a:lstStyle/>
          <a:p>
            <a:pPr marL="457200" indent="-457200">
              <a:buFont typeface="+mj-lt"/>
              <a:buAutoNum type="arabicPeriod"/>
            </a:pPr>
            <a:r>
              <a:rPr lang="nl-NL" dirty="0"/>
              <a:t>Verhoog de pensioenrichtleeftijd naar 68 jaar en continueer de huidige opbouwfactor van 1,875%.</a:t>
            </a:r>
          </a:p>
          <a:p>
            <a:pPr marL="457200" indent="-457200">
              <a:buFont typeface="+mj-lt"/>
              <a:buAutoNum type="arabicPeriod"/>
            </a:pPr>
            <a:r>
              <a:rPr lang="nl-NL" dirty="0"/>
              <a:t>Kantel de opgebouwde rechten van 67 jaar naar 68 jaar</a:t>
            </a:r>
          </a:p>
          <a:p>
            <a:pPr lvl="1"/>
            <a:r>
              <a:rPr lang="nl-NL" dirty="0"/>
              <a:t>Geeft iets hoger pensioenresultaat voor de deelnemers op leeftijd 68</a:t>
            </a:r>
          </a:p>
          <a:p>
            <a:pPr lvl="1"/>
            <a:r>
              <a:rPr lang="nl-NL" dirty="0"/>
              <a:t>De opgebouwde pensioenrechten en de nieuwe rechten kunnen opgeteld worden tot één pensioen</a:t>
            </a:r>
          </a:p>
          <a:p>
            <a:pPr lvl="1"/>
            <a:r>
              <a:rPr lang="nl-NL" dirty="0"/>
              <a:t>Dezelfde aktie gedaan bij eerdere wijzigingen (60 </a:t>
            </a:r>
            <a:r>
              <a:rPr lang="nl-NL" dirty="0">
                <a:sym typeface="Wingdings" panose="05000000000000000000" pitchFamily="2" charset="2"/>
              </a:rPr>
              <a:t> 65 en 65  67)</a:t>
            </a:r>
          </a:p>
          <a:p>
            <a:endParaRPr lang="nl-NL" dirty="0">
              <a:sym typeface="Wingdings" panose="05000000000000000000" pitchFamily="2" charset="2"/>
            </a:endParaRPr>
          </a:p>
          <a:p>
            <a:endParaRPr lang="nl-NL" dirty="0">
              <a:sym typeface="Wingdings" panose="05000000000000000000" pitchFamily="2" charset="2"/>
            </a:endParaRPr>
          </a:p>
          <a:p>
            <a:endParaRPr lang="nl-NL" dirty="0">
              <a:sym typeface="Wingdings" panose="05000000000000000000" pitchFamily="2" charset="2"/>
            </a:endParaRPr>
          </a:p>
          <a:p>
            <a:endParaRPr lang="nl-NL" dirty="0"/>
          </a:p>
          <a:p>
            <a:endParaRPr lang="en-US" dirty="0"/>
          </a:p>
        </p:txBody>
      </p:sp>
      <p:sp>
        <p:nvSpPr>
          <p:cNvPr id="4" name="Slide Number Placeholder 3"/>
          <p:cNvSpPr>
            <a:spLocks noGrp="1"/>
          </p:cNvSpPr>
          <p:nvPr>
            <p:ph type="sldNum" sz="quarter" idx="10"/>
          </p:nvPr>
        </p:nvSpPr>
        <p:spPr/>
        <p:txBody>
          <a:bodyPr/>
          <a:lstStyle/>
          <a:p>
            <a:fld id="{6A1832FB-D067-F14F-8F63-A059BBF7F3FB}" type="slidenum">
              <a:rPr smtClean="0">
                <a:solidFill>
                  <a:srgbClr val="000000"/>
                </a:solidFill>
              </a:rPr>
              <a:pPr/>
              <a:t>38</a:t>
            </a:fld>
            <a:endParaRPr dirty="0">
              <a:solidFill>
                <a:srgbClr val="000000"/>
              </a:solidFill>
            </a:endParaRPr>
          </a:p>
        </p:txBody>
      </p:sp>
    </p:spTree>
    <p:extLst>
      <p:ext uri="{BB962C8B-B14F-4D97-AF65-F5344CB8AC3E}">
        <p14:creationId xmlns:p14="http://schemas.microsoft.com/office/powerpoint/2010/main" val="18601279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Tree>
    <p:extLst>
      <p:ext uri="{BB962C8B-B14F-4D97-AF65-F5344CB8AC3E}">
        <p14:creationId xmlns:p14="http://schemas.microsoft.com/office/powerpoint/2010/main" val="237851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228600" y="-76200"/>
            <a:ext cx="9064486" cy="838200"/>
          </a:xfrm>
        </p:spPr>
        <p:txBody>
          <a:bodyPr/>
          <a:lstStyle/>
          <a:p>
            <a:r>
              <a:rPr lang="nl-NL" sz="3200" dirty="0"/>
              <a:t>Reglement D : Middelloonregeling - Opbouw</a:t>
            </a:r>
            <a:endParaRPr lang="en-US" sz="3200" dirty="0"/>
          </a:p>
        </p:txBody>
      </p:sp>
      <p:sp>
        <p:nvSpPr>
          <p:cNvPr id="2" name="Content Placeholder 1"/>
          <p:cNvSpPr>
            <a:spLocks noGrp="1"/>
          </p:cNvSpPr>
          <p:nvPr>
            <p:ph idx="1"/>
          </p:nvPr>
        </p:nvSpPr>
        <p:spPr>
          <a:xfrm>
            <a:off x="152400" y="1121229"/>
            <a:ext cx="8643730" cy="5257800"/>
          </a:xfrm>
        </p:spPr>
        <p:txBody>
          <a:bodyPr/>
          <a:lstStyle/>
          <a:p>
            <a:pPr marL="0" indent="0">
              <a:buNone/>
            </a:pPr>
            <a:r>
              <a:rPr lang="en-US" sz="2000" dirty="0"/>
              <a:t>     </a:t>
            </a:r>
            <a:r>
              <a:rPr lang="en-US" sz="2000" dirty="0" err="1"/>
              <a:t>Opbouw</a:t>
            </a:r>
            <a:r>
              <a:rPr lang="en-US" sz="2000" dirty="0"/>
              <a:t> 2025 = </a:t>
            </a:r>
            <a:r>
              <a:rPr lang="en-US" sz="1800" dirty="0"/>
              <a:t>1.875% * PG  + </a:t>
            </a:r>
            <a:r>
              <a:rPr lang="en-US" sz="1800" dirty="0" err="1"/>
              <a:t>Indexatie</a:t>
            </a:r>
            <a:r>
              <a:rPr lang="en-US" sz="1800" dirty="0"/>
              <a:t> </a:t>
            </a:r>
            <a:r>
              <a:rPr lang="en-US" sz="1800" dirty="0" err="1"/>
              <a:t>opbouw</a:t>
            </a:r>
            <a:r>
              <a:rPr lang="en-US" sz="1800" dirty="0"/>
              <a:t> t/m </a:t>
            </a:r>
            <a:r>
              <a:rPr lang="en-US" sz="1800" dirty="0" err="1"/>
              <a:t>april</a:t>
            </a:r>
            <a:r>
              <a:rPr lang="en-US" sz="1800" dirty="0"/>
              <a:t> 2025</a:t>
            </a:r>
            <a:endParaRPr lang="en-US" sz="1800" b="0" dirty="0"/>
          </a:p>
          <a:p>
            <a:endParaRPr lang="en-US" sz="1800" b="0" dirty="0"/>
          </a:p>
          <a:p>
            <a:endParaRPr lang="en-US" sz="1800" b="0" dirty="0"/>
          </a:p>
          <a:p>
            <a:r>
              <a:rPr lang="en-US" sz="1800" dirty="0" err="1"/>
              <a:t>Pensioengrondslag</a:t>
            </a:r>
            <a:r>
              <a:rPr lang="en-US" sz="1800" dirty="0"/>
              <a:t> (PG) = (maximum) </a:t>
            </a:r>
            <a:r>
              <a:rPr lang="en-US" sz="1800" dirty="0" err="1"/>
              <a:t>Pensioengevend</a:t>
            </a:r>
            <a:r>
              <a:rPr lang="en-US" sz="1800" dirty="0"/>
              <a:t> </a:t>
            </a:r>
            <a:r>
              <a:rPr lang="en-US" sz="1800" dirty="0" err="1"/>
              <a:t>salaris</a:t>
            </a:r>
            <a:r>
              <a:rPr lang="en-US" sz="1800" dirty="0"/>
              <a:t> – Franchise</a:t>
            </a:r>
          </a:p>
          <a:p>
            <a:pPr lvl="2">
              <a:buFont typeface="Arial" panose="020B0604020202020204" pitchFamily="34" charset="0"/>
              <a:buChar char="•"/>
            </a:pPr>
            <a:r>
              <a:rPr lang="en-US" sz="1800" b="0" dirty="0" err="1"/>
              <a:t>Pensioengevend</a:t>
            </a:r>
            <a:r>
              <a:rPr lang="en-US" sz="1800" b="0" dirty="0"/>
              <a:t> </a:t>
            </a:r>
            <a:r>
              <a:rPr lang="en-US" sz="1800" b="0" dirty="0" err="1"/>
              <a:t>salaris</a:t>
            </a:r>
            <a:r>
              <a:rPr lang="en-US" sz="1800" b="0" dirty="0"/>
              <a:t> = 14 * </a:t>
            </a:r>
            <a:r>
              <a:rPr lang="en-US" sz="1800" b="0" dirty="0" err="1"/>
              <a:t>basissalaris</a:t>
            </a:r>
            <a:r>
              <a:rPr lang="en-US" sz="1800" b="0" dirty="0"/>
              <a:t> </a:t>
            </a:r>
            <a:r>
              <a:rPr lang="en-US" sz="1800" b="0" dirty="0" err="1"/>
              <a:t>inclusief</a:t>
            </a:r>
            <a:r>
              <a:rPr lang="en-US" sz="1800" b="0" dirty="0"/>
              <a:t> </a:t>
            </a:r>
            <a:r>
              <a:rPr lang="en-US" sz="1800" b="0" dirty="0" err="1"/>
              <a:t>ploegendienst</a:t>
            </a:r>
            <a:endParaRPr lang="en-US" sz="1800" b="0" dirty="0"/>
          </a:p>
          <a:p>
            <a:pPr lvl="2"/>
            <a:r>
              <a:rPr lang="en-US" sz="1800" b="0" dirty="0"/>
              <a:t>Maximum </a:t>
            </a:r>
            <a:r>
              <a:rPr lang="en-US" sz="1800" b="0" dirty="0" err="1"/>
              <a:t>pensioengevend</a:t>
            </a:r>
            <a:r>
              <a:rPr lang="en-US" sz="1800" b="0" dirty="0"/>
              <a:t> </a:t>
            </a:r>
            <a:r>
              <a:rPr lang="en-US" sz="1800" b="0" dirty="0" err="1"/>
              <a:t>salaris</a:t>
            </a:r>
            <a:r>
              <a:rPr lang="en-US" sz="1800" b="0" dirty="0"/>
              <a:t> per 1/1/2025 = </a:t>
            </a:r>
            <a:r>
              <a:rPr lang="nl-NL" sz="1800" b="0" dirty="0"/>
              <a:t>137.800</a:t>
            </a:r>
            <a:r>
              <a:rPr lang="en-US" sz="1800" b="0" dirty="0"/>
              <a:t>€</a:t>
            </a:r>
          </a:p>
          <a:p>
            <a:pPr lvl="2"/>
            <a:r>
              <a:rPr lang="en-US" sz="1800" b="0" dirty="0"/>
              <a:t>Franchise per 1/1/2025 			         = </a:t>
            </a:r>
            <a:r>
              <a:rPr lang="nl-NL" sz="1800" b="0" dirty="0"/>
              <a:t>18.475</a:t>
            </a:r>
            <a:r>
              <a:rPr lang="en-US" sz="1800" b="0" dirty="0"/>
              <a:t>€</a:t>
            </a:r>
            <a:endParaRPr lang="en-US" sz="1800" dirty="0"/>
          </a:p>
          <a:p>
            <a:pPr lvl="2"/>
            <a:endParaRPr lang="en-US" sz="1800" b="0" dirty="0"/>
          </a:p>
          <a:p>
            <a:r>
              <a:rPr lang="en-US" sz="1800" dirty="0" err="1"/>
              <a:t>Opbouwpercentage</a:t>
            </a:r>
            <a:r>
              <a:rPr lang="en-US" sz="1800" dirty="0"/>
              <a:t> </a:t>
            </a:r>
            <a:r>
              <a:rPr lang="en-US" sz="1800" dirty="0" err="1"/>
              <a:t>ouderdomspensioen</a:t>
            </a:r>
            <a:r>
              <a:rPr lang="en-US" sz="1800" dirty="0"/>
              <a:t> = 1.875%</a:t>
            </a:r>
          </a:p>
          <a:p>
            <a:endParaRPr lang="en-US" sz="1800" b="0" dirty="0"/>
          </a:p>
          <a:p>
            <a:r>
              <a:rPr lang="en-US" sz="1800" dirty="0" err="1"/>
              <a:t>Indexatie</a:t>
            </a:r>
            <a:r>
              <a:rPr lang="en-US" sz="1800" dirty="0"/>
              <a:t> </a:t>
            </a:r>
            <a:r>
              <a:rPr lang="en-US" sz="1800" dirty="0" err="1"/>
              <a:t>pensioenopbouw</a:t>
            </a:r>
            <a:r>
              <a:rPr lang="en-US" sz="1800" dirty="0"/>
              <a:t> </a:t>
            </a:r>
          </a:p>
          <a:p>
            <a:pPr lvl="2"/>
            <a:r>
              <a:rPr lang="en-US" sz="1800" b="0" dirty="0"/>
              <a:t>100% van </a:t>
            </a:r>
            <a:r>
              <a:rPr lang="en-US" sz="1800" b="0" dirty="0" err="1"/>
              <a:t>stijging</a:t>
            </a:r>
            <a:r>
              <a:rPr lang="en-US" sz="1800" b="0" dirty="0"/>
              <a:t> </a:t>
            </a:r>
            <a:r>
              <a:rPr lang="en-US" sz="1800" b="0" dirty="0" err="1"/>
              <a:t>consumentenprijsindexcijfer</a:t>
            </a:r>
            <a:r>
              <a:rPr lang="en-US" sz="1800" b="0" dirty="0"/>
              <a:t> </a:t>
            </a:r>
            <a:r>
              <a:rPr lang="en-US" sz="1800" b="0" dirty="0" err="1"/>
              <a:t>alle</a:t>
            </a:r>
            <a:r>
              <a:rPr lang="en-US" sz="1800" b="0" dirty="0"/>
              <a:t> </a:t>
            </a:r>
            <a:r>
              <a:rPr lang="en-US" sz="1800" b="0" dirty="0" err="1"/>
              <a:t>bestedingen</a:t>
            </a:r>
            <a:endParaRPr lang="en-US" sz="1800" b="0" dirty="0"/>
          </a:p>
          <a:p>
            <a:pPr marL="0" indent="0">
              <a:buNone/>
            </a:pPr>
            <a:endParaRPr lang="en-US" b="0" dirty="0"/>
          </a:p>
          <a:p>
            <a:pPr marL="0" indent="0">
              <a:buNone/>
            </a:pPr>
            <a:endParaRPr lang="en-US" b="0" dirty="0"/>
          </a:p>
          <a:p>
            <a:pPr marL="0" indent="0">
              <a:buNone/>
            </a:pPr>
            <a:br>
              <a:rPr lang="en-US" sz="1800" b="0" dirty="0"/>
            </a:br>
            <a:br>
              <a:rPr lang="en-US" sz="1800" b="0" dirty="0"/>
            </a:br>
            <a:endParaRPr lang="en-US" sz="1800" b="0" dirty="0"/>
          </a:p>
        </p:txBody>
      </p:sp>
      <p:sp>
        <p:nvSpPr>
          <p:cNvPr id="512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07E8DC2-9947-43F8-B4F7-9559236E4EC7}" type="slidenum">
              <a:rPr lang="en-US" sz="1400" smtClean="0">
                <a:latin typeface="Times New Roman" pitchFamily="18" charset="0"/>
              </a:rPr>
              <a:pPr/>
              <a:t>4</a:t>
            </a:fld>
            <a:endParaRPr lang="en-US" sz="1400" dirty="0">
              <a:latin typeface="Times New Roman" pitchFamily="18" charset="0"/>
            </a:endParaRPr>
          </a:p>
        </p:txBody>
      </p:sp>
      <p:sp>
        <p:nvSpPr>
          <p:cNvPr id="3" name="Rectangle 2">
            <a:extLst>
              <a:ext uri="{FF2B5EF4-FFF2-40B4-BE49-F238E27FC236}">
                <a16:creationId xmlns:a16="http://schemas.microsoft.com/office/drawing/2014/main" id="{12853EF6-010C-EDC9-B6CA-59F833AD4D1C}"/>
              </a:ext>
            </a:extLst>
          </p:cNvPr>
          <p:cNvSpPr/>
          <p:nvPr/>
        </p:nvSpPr>
        <p:spPr bwMode="auto">
          <a:xfrm>
            <a:off x="533400" y="990600"/>
            <a:ext cx="7239000" cy="6858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342900" y="110569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6591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68=&gt; verhoging rechten op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41" name="Rectangle 5"/>
          <p:cNvSpPr>
            <a:spLocks noChangeArrowheads="1"/>
          </p:cNvSpPr>
          <p:nvPr/>
        </p:nvSpPr>
        <p:spPr bwMode="auto">
          <a:xfrm>
            <a:off x="2355850" y="2459037"/>
            <a:ext cx="5957888" cy="32226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Freeform 39"/>
          <p:cNvSpPr>
            <a:spLocks noEditPoints="1"/>
          </p:cNvSpPr>
          <p:nvPr/>
        </p:nvSpPr>
        <p:spPr bwMode="auto">
          <a:xfrm>
            <a:off x="1616075" y="2444750"/>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7" name="Rectangle 14"/>
          <p:cNvSpPr>
            <a:spLocks noChangeArrowheads="1"/>
          </p:cNvSpPr>
          <p:nvPr/>
        </p:nvSpPr>
        <p:spPr bwMode="auto">
          <a:xfrm>
            <a:off x="1530350" y="2176463"/>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12504947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en PP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185986"/>
            <a:ext cx="8334375" cy="3983038"/>
            <a:chOff x="540" y="1374"/>
            <a:chExt cx="5250" cy="2509"/>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50" y="1374"/>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4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spTree>
    <p:extLst>
      <p:ext uri="{BB962C8B-B14F-4D97-AF65-F5344CB8AC3E}">
        <p14:creationId xmlns:p14="http://schemas.microsoft.com/office/powerpoint/2010/main" val="11843522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gaat kantelen PP wijzigt niet</a:t>
            </a: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216149"/>
            <a:ext cx="8375650" cy="3952876"/>
            <a:chOff x="540" y="1393"/>
            <a:chExt cx="5276" cy="2490"/>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76" y="1393"/>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6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51794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5"/>
          <p:cNvSpPr>
            <a:spLocks noChangeArrowheads="1"/>
          </p:cNvSpPr>
          <p:nvPr/>
        </p:nvSpPr>
        <p:spPr bwMode="auto">
          <a:xfrm>
            <a:off x="2305050" y="2487613"/>
            <a:ext cx="5091113" cy="2682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a:t>
            </a:r>
            <a:r>
              <a:rPr lang="nl-NL" sz="1800" dirty="0" err="1"/>
              <a:t>op</a:t>
            </a:r>
            <a:r>
              <a:rPr lang="nl-NL" sz="1800" dirty="0"/>
              <a:t> leeftijd 68 is verhoogd, PP blijft gelijk</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1892299"/>
            <a:ext cx="8270875" cy="4276726"/>
            <a:chOff x="540" y="1189"/>
            <a:chExt cx="5210" cy="2694"/>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10" y="1189"/>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3741"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sp>
          <p:nvSpPr>
            <p:cNvPr id="15" name="Rectangle 14"/>
            <p:cNvSpPr>
              <a:spLocks noChangeArrowheads="1"/>
            </p:cNvSpPr>
            <p:nvPr/>
          </p:nvSpPr>
          <p:spPr bwMode="auto">
            <a:xfrm>
              <a:off x="3887" y="1380"/>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
        <p:nvSpPr>
          <p:cNvPr id="42" name="Freeform 39"/>
          <p:cNvSpPr>
            <a:spLocks noEditPoints="1"/>
          </p:cNvSpPr>
          <p:nvPr/>
        </p:nvSpPr>
        <p:spPr bwMode="auto">
          <a:xfrm>
            <a:off x="1522412" y="2445542"/>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Rectangle 14"/>
          <p:cNvSpPr>
            <a:spLocks noChangeArrowheads="1"/>
          </p:cNvSpPr>
          <p:nvPr/>
        </p:nvSpPr>
        <p:spPr bwMode="auto">
          <a:xfrm>
            <a:off x="1470025" y="2178050"/>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21570525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Uitruil- en flexibiliseringsfactoren</a:t>
            </a:r>
            <a:endParaRPr lang="en-US" dirty="0"/>
          </a:p>
        </p:txBody>
      </p:sp>
      <p:sp>
        <p:nvSpPr>
          <p:cNvPr id="2" name="Content Placeholder 1"/>
          <p:cNvSpPr>
            <a:spLocks noGrp="1"/>
          </p:cNvSpPr>
          <p:nvPr>
            <p:ph idx="1"/>
          </p:nvPr>
        </p:nvSpPr>
        <p:spPr/>
        <p:txBody>
          <a:bodyPr/>
          <a:lstStyle/>
          <a:p>
            <a:r>
              <a:rPr lang="nl-NL" dirty="0"/>
              <a:t>Uitruil- en flexibiliseringsfactoren moeten actuarieel neutraal worden vastgesteld </a:t>
            </a:r>
          </a:p>
          <a:p>
            <a:endParaRPr lang="nl-NL" dirty="0"/>
          </a:p>
          <a:p>
            <a:r>
              <a:rPr lang="nl-NL" dirty="0"/>
              <a:t>Pensioenraad geeft verbindend advies op de parameters:</a:t>
            </a:r>
          </a:p>
          <a:p>
            <a:pPr lvl="1"/>
            <a:r>
              <a:rPr lang="nl-NL" dirty="0"/>
              <a:t>Hoe vaak vaststellen</a:t>
            </a:r>
          </a:p>
          <a:p>
            <a:pPr lvl="1"/>
            <a:r>
              <a:rPr lang="nl-NL" dirty="0"/>
              <a:t>Welke rente</a:t>
            </a:r>
          </a:p>
          <a:p>
            <a:pPr lvl="1"/>
            <a:r>
              <a:rPr lang="nl-NL" dirty="0"/>
              <a:t>Leeftijdsafhankelijk</a:t>
            </a:r>
          </a:p>
          <a:p>
            <a:pPr lvl="1"/>
            <a:r>
              <a:rPr lang="nl-NL" dirty="0"/>
              <a:t>Overlevingstafels</a:t>
            </a:r>
          </a:p>
          <a:p>
            <a:pPr lvl="1"/>
            <a:r>
              <a:rPr lang="nl-NL" dirty="0"/>
              <a:t>Man/vrouw verhouding</a:t>
            </a:r>
          </a:p>
          <a:p>
            <a:pPr marL="227012" lvl="1" indent="0">
              <a:buNone/>
            </a:pPr>
            <a:endParaRPr lang="nl-NL" dirty="0"/>
          </a:p>
          <a:p>
            <a:r>
              <a:rPr lang="nl-NL" dirty="0"/>
              <a:t>Actuaris berekent de factoren, worden opgenomen in de bijlage van pensioenreglement</a:t>
            </a:r>
          </a:p>
          <a:p>
            <a:r>
              <a:rPr lang="nl-NL" dirty="0"/>
              <a:t>Bij pensionering wordt gerekend met de dan geldende factoren</a:t>
            </a:r>
          </a:p>
          <a:p>
            <a:endParaRPr lang="en-US" dirty="0"/>
          </a:p>
        </p:txBody>
      </p:sp>
      <p:sp>
        <p:nvSpPr>
          <p:cNvPr id="4" name="Slide Number Placeholder 3"/>
          <p:cNvSpPr>
            <a:spLocks noGrp="1"/>
          </p:cNvSpPr>
          <p:nvPr>
            <p:ph type="sldNum" sz="quarter" idx="10"/>
          </p:nvPr>
        </p:nvSpPr>
        <p:spPr/>
        <p:txBody>
          <a:bodyPr/>
          <a:lstStyle/>
          <a:p>
            <a:pPr algn="r"/>
            <a:fld id="{6A1832FB-D067-F14F-8F63-A059BBF7F3FB}" type="slidenum">
              <a:rPr>
                <a:solidFill>
                  <a:srgbClr val="000000"/>
                </a:solidFill>
              </a:rPr>
              <a:pPr algn="r"/>
              <a:t>45</a:t>
            </a:fld>
            <a:endParaRPr dirty="0">
              <a:solidFill>
                <a:srgbClr val="000000"/>
              </a:solidFill>
            </a:endParaRPr>
          </a:p>
        </p:txBody>
      </p:sp>
    </p:spTree>
    <p:extLst>
      <p:ext uri="{BB962C8B-B14F-4D97-AF65-F5344CB8AC3E}">
        <p14:creationId xmlns:p14="http://schemas.microsoft.com/office/powerpoint/2010/main" val="2096753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2430-9746-1A49-DEFC-E8891F84458A}"/>
              </a:ext>
            </a:extLst>
          </p:cNvPr>
          <p:cNvSpPr>
            <a:spLocks noGrp="1"/>
          </p:cNvSpPr>
          <p:nvPr>
            <p:ph type="title"/>
          </p:nvPr>
        </p:nvSpPr>
        <p:spPr/>
        <p:txBody>
          <a:bodyPr/>
          <a:lstStyle/>
          <a:p>
            <a:r>
              <a:rPr lang="en-US" dirty="0"/>
              <a:t>AOW </a:t>
            </a:r>
            <a:r>
              <a:rPr lang="en-US" dirty="0" err="1"/>
              <a:t>leeftijd</a:t>
            </a:r>
            <a:endParaRPr lang="en-US" dirty="0"/>
          </a:p>
        </p:txBody>
      </p:sp>
      <p:graphicFrame>
        <p:nvGraphicFramePr>
          <p:cNvPr id="5" name="Content Placeholder 4">
            <a:extLst>
              <a:ext uri="{FF2B5EF4-FFF2-40B4-BE49-F238E27FC236}">
                <a16:creationId xmlns:a16="http://schemas.microsoft.com/office/drawing/2014/main" id="{8C30B8E3-368D-ADB8-C5FF-B053C2AA7B14}"/>
              </a:ext>
            </a:extLst>
          </p:cNvPr>
          <p:cNvGraphicFramePr>
            <a:graphicFrameLocks noGrp="1"/>
          </p:cNvGraphicFramePr>
          <p:nvPr>
            <p:ph idx="1"/>
            <p:extLst>
              <p:ext uri="{D42A27DB-BD31-4B8C-83A1-F6EECF244321}">
                <p14:modId xmlns:p14="http://schemas.microsoft.com/office/powerpoint/2010/main" val="1663434471"/>
              </p:ext>
            </p:extLst>
          </p:nvPr>
        </p:nvGraphicFramePr>
        <p:xfrm>
          <a:off x="424542" y="1290935"/>
          <a:ext cx="8490858" cy="2781193"/>
        </p:xfrm>
        <a:graphic>
          <a:graphicData uri="http://schemas.openxmlformats.org/drawingml/2006/table">
            <a:tbl>
              <a:tblPr/>
              <a:tblGrid>
                <a:gridCol w="1175658">
                  <a:extLst>
                    <a:ext uri="{9D8B030D-6E8A-4147-A177-3AD203B41FA5}">
                      <a16:colId xmlns:a16="http://schemas.microsoft.com/office/drawing/2014/main" val="2721637721"/>
                    </a:ext>
                  </a:extLst>
                </a:gridCol>
                <a:gridCol w="2514600">
                  <a:extLst>
                    <a:ext uri="{9D8B030D-6E8A-4147-A177-3AD203B41FA5}">
                      <a16:colId xmlns:a16="http://schemas.microsoft.com/office/drawing/2014/main" val="3505089275"/>
                    </a:ext>
                  </a:extLst>
                </a:gridCol>
                <a:gridCol w="4800600">
                  <a:extLst>
                    <a:ext uri="{9D8B030D-6E8A-4147-A177-3AD203B41FA5}">
                      <a16:colId xmlns:a16="http://schemas.microsoft.com/office/drawing/2014/main" val="3714393061"/>
                    </a:ext>
                  </a:extLst>
                </a:gridCol>
              </a:tblGrid>
              <a:tr h="385465">
                <a:tc gridSpan="3">
                  <a:txBody>
                    <a:bodyPr/>
                    <a:lstStyle/>
                    <a:p>
                      <a:r>
                        <a:rPr lang="en-US" dirty="0"/>
                        <a:t>AOW-</a:t>
                      </a:r>
                      <a:r>
                        <a:rPr lang="en-US" dirty="0" err="1"/>
                        <a:t>leeftijden</a:t>
                      </a:r>
                      <a:endParaRPr lang="en-US" dirty="0"/>
                    </a:p>
                  </a:txBody>
                  <a:tcPr anchor="ctr">
                    <a:solidFill>
                      <a:srgbClr val="F3F3F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43108221"/>
                  </a:ext>
                </a:extLst>
              </a:tr>
              <a:tr h="316992">
                <a:tc>
                  <a:txBody>
                    <a:bodyPr/>
                    <a:lstStyle/>
                    <a:p>
                      <a:pPr fontAlgn="t"/>
                      <a:r>
                        <a:rPr lang="en-US">
                          <a:effectLst/>
                        </a:rPr>
                        <a:t>Jaar</a:t>
                      </a:r>
                    </a:p>
                  </a:txBody>
                  <a:tcPr>
                    <a:lnL>
                      <a:noFill/>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AOW-leeftijd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voor personen geboren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extLst>
                  <a:ext uri="{0D108BD9-81ED-4DB2-BD59-A6C34878D82A}">
                    <a16:rowId xmlns:a16="http://schemas.microsoft.com/office/drawing/2014/main" val="1200212298"/>
                  </a:ext>
                </a:extLst>
              </a:tr>
              <a:tr h="259080">
                <a:tc>
                  <a:txBody>
                    <a:bodyPr/>
                    <a:lstStyle/>
                    <a:p>
                      <a:pPr fontAlgn="t"/>
                      <a:endParaRPr lang="en-US" dirty="0">
                        <a:effectLst/>
                      </a:endParaRP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894197696"/>
                  </a:ext>
                </a:extLst>
              </a:tr>
              <a:tr h="554736">
                <a:tc>
                  <a:txBody>
                    <a:bodyPr/>
                    <a:lstStyle/>
                    <a:p>
                      <a:pPr fontAlgn="t"/>
                      <a:r>
                        <a:rPr lang="en-US">
                          <a:effectLst/>
                        </a:rPr>
                        <a:t>2025</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dirty="0">
                          <a:effectLst/>
                        </a:rPr>
                        <a:t>67 </a:t>
                      </a:r>
                      <a:r>
                        <a:rPr lang="en-US" dirty="0" err="1">
                          <a:effectLst/>
                        </a:rPr>
                        <a:t>jaar</a:t>
                      </a:r>
                      <a:endParaRPr lang="en-US"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dirty="0">
                          <a:effectLst/>
                        </a:rPr>
                        <a:t>Na 31 december 1957 en voor 1 januari 1959</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413111878"/>
                  </a:ext>
                </a:extLst>
              </a:tr>
              <a:tr h="554736">
                <a:tc>
                  <a:txBody>
                    <a:bodyPr/>
                    <a:lstStyle/>
                    <a:p>
                      <a:pPr fontAlgn="t"/>
                      <a:r>
                        <a:rPr lang="en-US">
                          <a:effectLst/>
                        </a:rPr>
                        <a:t>2026</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december 1958 en voor 1 januari 1960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253603676"/>
                  </a:ext>
                </a:extLst>
              </a:tr>
              <a:tr h="554736">
                <a:tc>
                  <a:txBody>
                    <a:bodyPr/>
                    <a:lstStyle/>
                    <a:p>
                      <a:pPr fontAlgn="t"/>
                      <a:r>
                        <a:rPr lang="en-US">
                          <a:effectLst/>
                        </a:rPr>
                        <a:t>2027</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dirty="0">
                          <a:effectLst/>
                        </a:rPr>
                        <a:t>Na 31 december 1959 en voor 1 januari 1961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1657406132"/>
                  </a:ext>
                </a:extLst>
              </a:tr>
            </a:tbl>
          </a:graphicData>
        </a:graphic>
      </p:graphicFrame>
      <p:sp>
        <p:nvSpPr>
          <p:cNvPr id="4" name="Slide Number Placeholder 3">
            <a:extLst>
              <a:ext uri="{FF2B5EF4-FFF2-40B4-BE49-F238E27FC236}">
                <a16:creationId xmlns:a16="http://schemas.microsoft.com/office/drawing/2014/main" id="{810481F6-2C1C-BA73-2070-2A3D98849B39}"/>
              </a:ext>
            </a:extLst>
          </p:cNvPr>
          <p:cNvSpPr>
            <a:spLocks noGrp="1"/>
          </p:cNvSpPr>
          <p:nvPr>
            <p:ph type="sldNum" sz="quarter" idx="10"/>
          </p:nvPr>
        </p:nvSpPr>
        <p:spPr/>
        <p:txBody>
          <a:bodyPr/>
          <a:lstStyle/>
          <a:p>
            <a:pPr>
              <a:defRPr/>
            </a:pPr>
            <a:fld id="{049B0BF5-1C58-4BF5-AA6B-4565716DBD64}" type="slidenum">
              <a:rPr lang="en-US" smtClean="0"/>
              <a:pPr>
                <a:defRPr/>
              </a:pPr>
              <a:t>5</a:t>
            </a:fld>
            <a:endParaRPr lang="en-US"/>
          </a:p>
        </p:txBody>
      </p:sp>
      <p:sp>
        <p:nvSpPr>
          <p:cNvPr id="8" name="TextBox 7">
            <a:extLst>
              <a:ext uri="{FF2B5EF4-FFF2-40B4-BE49-F238E27FC236}">
                <a16:creationId xmlns:a16="http://schemas.microsoft.com/office/drawing/2014/main" id="{7ACD623A-66E6-4AC3-B375-5D4E811A08C7}"/>
              </a:ext>
            </a:extLst>
          </p:cNvPr>
          <p:cNvSpPr txBox="1"/>
          <p:nvPr/>
        </p:nvSpPr>
        <p:spPr>
          <a:xfrm>
            <a:off x="424542" y="5024735"/>
            <a:ext cx="8269287" cy="92333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In 2028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gaat</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de AOW-</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leeftijd</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met 3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maanden</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a:t>
            </a:r>
            <a:r>
              <a:rPr kumimoji="0" lang="en-US" altLang="en-US" sz="1800" b="0"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omhoog</a:t>
            </a:r>
            <a:r>
              <a:rPr kumimoji="0" lang="en-US" altLang="en-US" sz="1800" b="0" i="0" u="none" strike="noStrike" cap="none" normalizeH="0" baseline="0" dirty="0">
                <a:ln>
                  <a:noFill/>
                </a:ln>
                <a:solidFill>
                  <a:srgbClr val="0070C0"/>
                </a:solidFill>
                <a:effectLst/>
                <a:latin typeface="RO Sans"/>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70C0"/>
                </a:solidFill>
                <a:latin typeface="RO Sans"/>
              </a:rPr>
              <a:t>AOW </a:t>
            </a:r>
            <a:r>
              <a:rPr lang="en-US" altLang="en-US" sz="1800" dirty="0" err="1">
                <a:solidFill>
                  <a:srgbClr val="0070C0"/>
                </a:solidFill>
                <a:latin typeface="RO Sans"/>
              </a:rPr>
              <a:t>leeftijd</a:t>
            </a:r>
            <a:r>
              <a:rPr lang="en-US" altLang="en-US" sz="1800" dirty="0">
                <a:solidFill>
                  <a:srgbClr val="0070C0"/>
                </a:solidFill>
                <a:latin typeface="RO Sans"/>
              </a:rPr>
              <a:t> </a:t>
            </a:r>
            <a:r>
              <a:rPr lang="en-US" altLang="en-US" sz="1800" dirty="0" err="1">
                <a:solidFill>
                  <a:srgbClr val="0070C0"/>
                </a:solidFill>
                <a:latin typeface="RO Sans"/>
              </a:rPr>
              <a:t>checken</a:t>
            </a:r>
            <a:r>
              <a:rPr lang="en-US" altLang="en-US" sz="1800" dirty="0">
                <a:solidFill>
                  <a:srgbClr val="0070C0"/>
                </a:solidFill>
                <a:latin typeface="RO Sans"/>
              </a:rPr>
              <a:t> op </a:t>
            </a:r>
            <a:r>
              <a:rPr lang="en-US" altLang="en-US" sz="1800" b="1" dirty="0">
                <a:solidFill>
                  <a:srgbClr val="0070C0"/>
                </a:solidFill>
                <a:latin typeface="RO Sans"/>
                <a:hlinkClick r:id="rId3">
                  <a:extLst>
                    <a:ext uri="{A12FA001-AC4F-418D-AE19-62706E023703}">
                      <ahyp:hlinkClr xmlns:ahyp="http://schemas.microsoft.com/office/drawing/2018/hyperlinkcolor" val="tx"/>
                    </a:ext>
                  </a:extLst>
                </a:hlinkClick>
              </a:rPr>
              <a:t>www.SVB.nl</a:t>
            </a:r>
            <a:endParaRPr lang="en-US" altLang="en-US" sz="1800" b="1" dirty="0">
              <a:solidFill>
                <a:srgbClr val="0070C0"/>
              </a:solidFill>
              <a:latin typeface="RO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 </a:t>
            </a:r>
            <a:endParaRPr kumimoji="0" lang="en-US" altLang="en-US" sz="2000" b="0" i="0" u="none" strike="noStrike" cap="none" normalizeH="0" baseline="0" dirty="0">
              <a:ln>
                <a:noFill/>
              </a:ln>
              <a:solidFill>
                <a:srgbClr val="0070C0"/>
              </a:solidFill>
              <a:effectLst/>
              <a:latin typeface="Arial" panose="020B0604020202020204" pitchFamily="34" charset="0"/>
            </a:endParaRPr>
          </a:p>
        </p:txBody>
      </p:sp>
    </p:spTree>
    <p:extLst>
      <p:ext uri="{BB962C8B-B14F-4D97-AF65-F5344CB8AC3E}">
        <p14:creationId xmlns:p14="http://schemas.microsoft.com/office/powerpoint/2010/main" val="250869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1981200"/>
            <a:ext cx="6553200" cy="838200"/>
          </a:xfrm>
        </p:spPr>
        <p:txBody>
          <a:bodyPr/>
          <a:lstStyle/>
          <a:p>
            <a:pPr algn="ctr"/>
            <a:br>
              <a:rPr lang="nl-NL" sz="3200" dirty="0"/>
            </a:br>
            <a:endParaRPr lang="en-US" sz="3200" dirty="0"/>
          </a:p>
        </p:txBody>
      </p:sp>
      <p:sp>
        <p:nvSpPr>
          <p:cNvPr id="11267" name="Content Placeholder 2"/>
          <p:cNvSpPr>
            <a:spLocks noGrp="1"/>
          </p:cNvSpPr>
          <p:nvPr>
            <p:ph idx="1"/>
          </p:nvPr>
        </p:nvSpPr>
        <p:spPr>
          <a:xfrm>
            <a:off x="443948" y="1447800"/>
            <a:ext cx="8269288" cy="5257800"/>
          </a:xfrm>
        </p:spPr>
        <p:txBody>
          <a:bodyPr/>
          <a:lstStyle/>
          <a:p>
            <a:pPr>
              <a:buFont typeface="Arial" panose="020B0604020202020204" pitchFamily="34" charset="0"/>
              <a:buChar char="•"/>
            </a:pPr>
            <a:r>
              <a:rPr lang="nl-NL" sz="2000" dirty="0"/>
              <a:t>UPO (Uniform Pensioen Overzicht)</a:t>
            </a:r>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mijnpensioenoverzicht.nl geeft overzicht van AOW en Pensioen</a:t>
            </a:r>
          </a:p>
          <a:p>
            <a:pPr lvl="1">
              <a:buFont typeface="Arial" panose="020B0604020202020204" pitchFamily="34" charset="0"/>
              <a:buChar char="•"/>
            </a:pPr>
            <a:r>
              <a:rPr lang="nl-NL" dirty="0"/>
              <a:t>Opbouw bij Protector/ExxonMobil OFP en eventuele andere werkgevers</a:t>
            </a:r>
          </a:p>
          <a:p>
            <a:pPr lvl="1">
              <a:buFont typeface="Arial" panose="020B0604020202020204" pitchFamily="34" charset="0"/>
              <a:buChar char="•"/>
            </a:pPr>
            <a:r>
              <a:rPr lang="nl-NL" dirty="0"/>
              <a:t>Verevening (scheiding)</a:t>
            </a:r>
          </a:p>
          <a:p>
            <a:pPr lvl="1">
              <a:buFont typeface="Arial" panose="020B0604020202020204" pitchFamily="34" charset="0"/>
              <a:buChar char="•"/>
            </a:pPr>
            <a:endParaRPr lang="nl-NL" dirty="0"/>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AOW via sociale verzekeringsbank (SVB)</a:t>
            </a:r>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marL="457200" lvl="1" indent="0">
              <a:buNone/>
            </a:pPr>
            <a:endParaRPr lang="nl-NL" sz="2400" dirty="0"/>
          </a:p>
          <a:p>
            <a:pPr marL="457200" lvl="1" indent="0">
              <a:buNone/>
            </a:pPr>
            <a:endParaRPr lang="nl-NL" sz="2400"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6</a:t>
            </a:fld>
            <a:endParaRPr lang="en-US" sz="1400">
              <a:latin typeface="Times New Roman" pitchFamily="18" charset="0"/>
            </a:endParaRPr>
          </a:p>
        </p:txBody>
      </p:sp>
      <p:pic>
        <p:nvPicPr>
          <p:cNvPr id="757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943" y="4953000"/>
            <a:ext cx="1285714" cy="12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457200" y="0"/>
            <a:ext cx="7467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nl-NL" sz="3200" dirty="0"/>
              <a:t>Overzicht van opgebouwd pensioen</a:t>
            </a:r>
            <a:endParaRPr lang="en-US" sz="3200" dirty="0"/>
          </a:p>
        </p:txBody>
      </p:sp>
    </p:spTree>
    <p:extLst>
      <p:ext uri="{BB962C8B-B14F-4D97-AF65-F5344CB8AC3E}">
        <p14:creationId xmlns:p14="http://schemas.microsoft.com/office/powerpoint/2010/main" val="101355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6200" y="1676400"/>
            <a:ext cx="7772400" cy="1362075"/>
          </a:xfrm>
        </p:spPr>
        <p:txBody>
          <a:bodyPr/>
          <a:lstStyle/>
          <a:p>
            <a:pPr algn="ctr"/>
            <a:r>
              <a:rPr lang="nl-NL" dirty="0"/>
              <a:t>REKENVOORBEELDEN</a:t>
            </a:r>
            <a:endParaRPr lang="en-US" dirty="0"/>
          </a:p>
        </p:txBody>
      </p:sp>
      <p:sp>
        <p:nvSpPr>
          <p:cNvPr id="11267" name="Content Placeholder 2"/>
          <p:cNvSpPr>
            <a:spLocks noGrp="1"/>
          </p:cNvSpPr>
          <p:nvPr>
            <p:ph type="body" idx="1"/>
          </p:nvPr>
        </p:nvSpPr>
        <p:spPr/>
        <p:txBody>
          <a:bodyPr/>
          <a:lstStyle/>
          <a:p>
            <a:pPr marL="0" indent="0">
              <a:buNone/>
            </a:pPr>
            <a:endParaRPr lang="nl-NL"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7</a:t>
            </a:fld>
            <a:endParaRPr lang="en-US" sz="1400">
              <a:latin typeface="Times New Roman" pitchFamily="18" charset="0"/>
            </a:endParaRPr>
          </a:p>
        </p:txBody>
      </p:sp>
      <p:pic>
        <p:nvPicPr>
          <p:cNvPr id="112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5908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latin typeface="Times New Roman" pitchFamily="18" charset="0"/>
              </a:rPr>
              <a:pPr/>
              <a:t>8</a:t>
            </a:fld>
            <a:endParaRPr lang="en-US" sz="1400">
              <a:latin typeface="Times New Roman" pitchFamily="18" charset="0"/>
            </a:endParaRPr>
          </a:p>
        </p:txBody>
      </p:sp>
      <p:sp>
        <p:nvSpPr>
          <p:cNvPr id="12291" name="Rectangle 2"/>
          <p:cNvSpPr>
            <a:spLocks noGrp="1" noChangeArrowheads="1"/>
          </p:cNvSpPr>
          <p:nvPr>
            <p:ph type="title"/>
          </p:nvPr>
        </p:nvSpPr>
        <p:spPr>
          <a:xfrm>
            <a:off x="304800" y="12405"/>
            <a:ext cx="8305800" cy="838200"/>
          </a:xfrm>
        </p:spPr>
        <p:txBody>
          <a:bodyPr/>
          <a:lstStyle/>
          <a:p>
            <a:r>
              <a:rPr lang="nl-NL" dirty="0"/>
              <a:t>Ouderdomspensioen op 68 - leeftijd nu 61</a:t>
            </a:r>
            <a:endParaRPr lang="en-US" dirty="0"/>
          </a:p>
        </p:txBody>
      </p:sp>
      <p:sp>
        <p:nvSpPr>
          <p:cNvPr id="438275" name="Rectangle 3"/>
          <p:cNvSpPr>
            <a:spLocks noGrp="1" noChangeArrowheads="1"/>
          </p:cNvSpPr>
          <p:nvPr>
            <p:ph type="body" idx="1"/>
          </p:nvPr>
        </p:nvSpPr>
        <p:spPr>
          <a:xfrm>
            <a:off x="381000" y="871870"/>
            <a:ext cx="8763000" cy="58674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2025 incl ploegentoeslag			 € 84.475 		 €140.000</a:t>
            </a:r>
            <a:r>
              <a:rPr lang="nl-NL" i="1" dirty="0"/>
              <a:t>*</a:t>
            </a:r>
          </a:p>
          <a:p>
            <a:pPr marL="304800" indent="-304800">
              <a:buFontTx/>
              <a:buNone/>
            </a:pPr>
            <a:r>
              <a:rPr lang="nl-NL" dirty="0"/>
              <a:t>Franchise (2025)					</a:t>
            </a:r>
            <a:r>
              <a:rPr lang="nl-NL" dirty="0">
                <a:solidFill>
                  <a:srgbClr val="FF0000"/>
                </a:solidFill>
              </a:rPr>
              <a:t>-</a:t>
            </a:r>
            <a:r>
              <a:rPr lang="nl-NL" u="sng" dirty="0">
                <a:solidFill>
                  <a:srgbClr val="FF0000"/>
                </a:solidFill>
              </a:rPr>
              <a:t>€ 18.475 </a:t>
            </a:r>
            <a:r>
              <a:rPr lang="nl-NL" dirty="0">
                <a:solidFill>
                  <a:srgbClr val="FF0000"/>
                </a:solidFill>
              </a:rPr>
              <a:t>	-</a:t>
            </a:r>
            <a:r>
              <a:rPr lang="nl-NL" u="sng" dirty="0">
                <a:solidFill>
                  <a:srgbClr val="FF0000"/>
                </a:solidFill>
              </a:rPr>
              <a:t> € 18.475 </a:t>
            </a:r>
            <a:endParaRPr lang="nl-NL" i="1" u="sng" dirty="0">
              <a:solidFill>
                <a:srgbClr val="FF0000"/>
              </a:solidFill>
            </a:endParaRPr>
          </a:p>
          <a:p>
            <a:pPr marL="304800" indent="-304800">
              <a:buFontTx/>
              <a:buNone/>
            </a:pPr>
            <a:r>
              <a:rPr lang="nl-NL" dirty="0"/>
              <a:t>Pensioengrondslag 2025 				 € 66.000 		  € 119.325</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(incl indexaties)			</a:t>
            </a:r>
          </a:p>
          <a:p>
            <a:pPr marL="304800" indent="-304800">
              <a:buFontTx/>
              <a:buNone/>
            </a:pPr>
            <a:endParaRPr lang="en-US" i="1" u="sng" dirty="0"/>
          </a:p>
          <a:p>
            <a:pPr marL="304800" indent="-304800">
              <a:buFontTx/>
              <a:buNone/>
            </a:pPr>
            <a:endParaRPr lang="nl-NL" i="1" u="sng" dirty="0"/>
          </a:p>
          <a:p>
            <a:pPr marL="304800" indent="-304800">
              <a:buFontTx/>
              <a:buNone/>
            </a:pPr>
            <a:r>
              <a:rPr lang="nl-NL" i="1" u="sng" dirty="0"/>
              <a:t>Pensionering op leeftijd 68 – nog 7 jaar opbouw </a:t>
            </a:r>
            <a:r>
              <a:rPr lang="nl-NL" sz="1400" i="1" u="sng" dirty="0"/>
              <a:t>- excl toekomstige indexaties</a:t>
            </a:r>
            <a:endParaRPr lang="nl-NL" i="1" u="sng" dirty="0"/>
          </a:p>
          <a:p>
            <a:pPr marL="304800" indent="-304800">
              <a:buFontTx/>
              <a:buNone/>
            </a:pPr>
            <a:endParaRPr lang="nl-NL" u="sng" dirty="0"/>
          </a:p>
          <a:p>
            <a:pPr marL="304800" indent="-304800">
              <a:buFontTx/>
              <a:buNone/>
            </a:pPr>
            <a:r>
              <a:rPr lang="nl-NL" dirty="0"/>
              <a:t>Ouderdomspensioen 	= 7 x 1,875% x grondslag =	€   8.663		€   15.661</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ingaand op 68		€ 67.663		€ 107.661</a:t>
            </a:r>
            <a:endParaRPr lang="nl-NL" u="sng" dirty="0"/>
          </a:p>
          <a:p>
            <a:pPr marL="304800" indent="-304800">
              <a:buFontTx/>
              <a:buNone/>
            </a:pPr>
            <a:endParaRPr lang="nl-NL" i="1" u="sng" dirty="0"/>
          </a:p>
          <a:p>
            <a:pPr marL="304800" indent="-304800">
              <a:buFontTx/>
              <a:buNone/>
            </a:pPr>
            <a:endParaRPr lang="nl-NL" i="1" dirty="0">
              <a:solidFill>
                <a:schemeClr val="accent2"/>
              </a:solidFill>
            </a:endParaRPr>
          </a:p>
          <a:p>
            <a:pPr marL="304800" indent="-304800">
              <a:buFontTx/>
              <a:buNone/>
            </a:pPr>
            <a:r>
              <a:rPr lang="nl-NL" i="1" dirty="0"/>
              <a:t>* Begrensd op </a:t>
            </a:r>
            <a:r>
              <a:rPr lang="nl-NL" dirty="0"/>
              <a:t>137.800 </a:t>
            </a:r>
            <a:r>
              <a:rPr lang="nl-NL" i="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8EFDCB-2513-DEAD-EF5A-10706C0087A3}"/>
              </a:ext>
            </a:extLst>
          </p:cNvPr>
          <p:cNvPicPr>
            <a:picLocks noChangeAspect="1"/>
          </p:cNvPicPr>
          <p:nvPr/>
        </p:nvPicPr>
        <p:blipFill>
          <a:blip r:embed="rId3"/>
          <a:stretch>
            <a:fillRect/>
          </a:stretch>
        </p:blipFill>
        <p:spPr>
          <a:xfrm>
            <a:off x="304800" y="5028668"/>
            <a:ext cx="8638816" cy="705853"/>
          </a:xfrm>
          <a:prstGeom prst="rect">
            <a:avLst/>
          </a:prstGeom>
        </p:spPr>
      </p:pic>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solidFill>
                  <a:srgbClr val="000000"/>
                </a:solidFill>
                <a:latin typeface="Times New Roman" pitchFamily="18" charset="0"/>
              </a:rPr>
              <a:pPr/>
              <a:t>9</a:t>
            </a:fld>
            <a:endParaRPr lang="en-US" sz="1400" dirty="0">
              <a:solidFill>
                <a:srgbClr val="000000"/>
              </a:solidFill>
              <a:latin typeface="Times New Roman" pitchFamily="18" charset="0"/>
            </a:endParaRPr>
          </a:p>
        </p:txBody>
      </p:sp>
      <p:sp>
        <p:nvSpPr>
          <p:cNvPr id="12291" name="Rectangle 2"/>
          <p:cNvSpPr>
            <a:spLocks noGrp="1" noChangeArrowheads="1"/>
          </p:cNvSpPr>
          <p:nvPr>
            <p:ph type="title"/>
          </p:nvPr>
        </p:nvSpPr>
        <p:spPr>
          <a:xfrm>
            <a:off x="228600" y="0"/>
            <a:ext cx="8305800" cy="838200"/>
          </a:xfrm>
        </p:spPr>
        <p:txBody>
          <a:bodyPr/>
          <a:lstStyle/>
          <a:p>
            <a:r>
              <a:rPr lang="nl-NL" dirty="0"/>
              <a:t>Ouderdomspensioen op 65 jaar- leeftijd nu 61</a:t>
            </a:r>
            <a:endParaRPr lang="en-US" dirty="0"/>
          </a:p>
        </p:txBody>
      </p:sp>
      <p:sp>
        <p:nvSpPr>
          <p:cNvPr id="3" name="TextBox 2"/>
          <p:cNvSpPr txBox="1"/>
          <p:nvPr/>
        </p:nvSpPr>
        <p:spPr>
          <a:xfrm>
            <a:off x="7239000" y="6229290"/>
            <a:ext cx="2209800" cy="400110"/>
          </a:xfrm>
          <a:prstGeom prst="rect">
            <a:avLst/>
          </a:prstGeom>
          <a:noFill/>
        </p:spPr>
        <p:txBody>
          <a:bodyPr wrap="square" rtlCol="0">
            <a:spAutoFit/>
          </a:bodyPr>
          <a:lstStyle/>
          <a:p>
            <a:r>
              <a:rPr lang="nl-NL" i="1" dirty="0"/>
              <a:t>* Begrensd op 137.800</a:t>
            </a:r>
            <a:r>
              <a:rPr lang="nl-NL" dirty="0"/>
              <a:t> </a:t>
            </a:r>
            <a:r>
              <a:rPr lang="nl-NL" i="1" dirty="0"/>
              <a:t>€</a:t>
            </a:r>
          </a:p>
          <a:p>
            <a:endParaRPr lang="nl-NL" dirty="0"/>
          </a:p>
        </p:txBody>
      </p:sp>
      <p:sp>
        <p:nvSpPr>
          <p:cNvPr id="4" name="Oval 3">
            <a:extLst>
              <a:ext uri="{FF2B5EF4-FFF2-40B4-BE49-F238E27FC236}">
                <a16:creationId xmlns:a16="http://schemas.microsoft.com/office/drawing/2014/main" id="{D44E41A8-64B5-DEF6-39FD-24088E238BB1}"/>
              </a:ext>
            </a:extLst>
          </p:cNvPr>
          <p:cNvSpPr/>
          <p:nvPr/>
        </p:nvSpPr>
        <p:spPr bwMode="auto">
          <a:xfrm>
            <a:off x="4876800" y="4819589"/>
            <a:ext cx="609600" cy="1124010"/>
          </a:xfrm>
          <a:prstGeom prst="ellipse">
            <a:avLst/>
          </a:prstGeom>
          <a:noFill/>
          <a:ln w="9525" cap="flat" cmpd="sng" algn="ctr">
            <a:solidFill>
              <a:srgbClr val="FF006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38275" name="Rectangle 3"/>
          <p:cNvSpPr>
            <a:spLocks noGrp="1" noChangeArrowheads="1"/>
          </p:cNvSpPr>
          <p:nvPr>
            <p:ph type="body" idx="1"/>
          </p:nvPr>
        </p:nvSpPr>
        <p:spPr>
          <a:xfrm>
            <a:off x="304800" y="762000"/>
            <a:ext cx="8763000" cy="59436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2025 incl ploegentoeslag			 € 84.475		  € 140.000*</a:t>
            </a:r>
          </a:p>
          <a:p>
            <a:pPr marL="304800" indent="-304800">
              <a:buFontTx/>
              <a:buNone/>
            </a:pPr>
            <a:r>
              <a:rPr lang="nl-NL" dirty="0"/>
              <a:t>Franchise (2025)					</a:t>
            </a:r>
            <a:r>
              <a:rPr lang="nl-NL" dirty="0">
                <a:solidFill>
                  <a:srgbClr val="FF0000"/>
                </a:solidFill>
              </a:rPr>
              <a:t>-</a:t>
            </a:r>
            <a:r>
              <a:rPr lang="nl-NL" u="sng" dirty="0">
                <a:solidFill>
                  <a:srgbClr val="FF0000"/>
                </a:solidFill>
              </a:rPr>
              <a:t>€ 18.475 </a:t>
            </a:r>
            <a:r>
              <a:rPr lang="nl-NL" dirty="0">
                <a:solidFill>
                  <a:srgbClr val="FF0000"/>
                </a:solidFill>
              </a:rPr>
              <a:t>	-</a:t>
            </a:r>
            <a:r>
              <a:rPr lang="nl-NL" u="sng" dirty="0">
                <a:solidFill>
                  <a:srgbClr val="FF0000"/>
                </a:solidFill>
              </a:rPr>
              <a:t> €   18.475 </a:t>
            </a:r>
          </a:p>
          <a:p>
            <a:pPr marL="304800" indent="-304800">
              <a:buFontTx/>
              <a:buNone/>
            </a:pPr>
            <a:r>
              <a:rPr lang="nl-NL" dirty="0"/>
              <a:t>Pensioengrondslag 2025 				€  66.000 		  €  119.325</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 (incl indexaties)			</a:t>
            </a:r>
          </a:p>
          <a:p>
            <a:pPr marL="304800" indent="-304800">
              <a:buFontTx/>
              <a:buNone/>
            </a:pPr>
            <a:endParaRPr lang="nl-NL" i="1" u="sng" dirty="0"/>
          </a:p>
          <a:p>
            <a:pPr marL="304800" indent="-304800">
              <a:buFontTx/>
              <a:buNone/>
            </a:pPr>
            <a:r>
              <a:rPr lang="nl-NL" i="1" u="sng" dirty="0"/>
              <a:t>Pensionering op leeftijd 65</a:t>
            </a:r>
            <a:r>
              <a:rPr lang="nl-NL" u="sng" dirty="0"/>
              <a:t> – nog 4 jaar opbouw </a:t>
            </a:r>
            <a:r>
              <a:rPr lang="nl-NL" sz="1400" u="sng" dirty="0"/>
              <a:t>– excl toekomstige indexaties</a:t>
            </a:r>
          </a:p>
          <a:p>
            <a:pPr marL="304800" indent="-304800">
              <a:buFontTx/>
              <a:buNone/>
            </a:pPr>
            <a:r>
              <a:rPr lang="nl-NL" dirty="0"/>
              <a:t>ouderdomspensioen 	= 4 x 1,875% x grondslag =	€   4.950		€      8.949</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€ 63.950		€   100.949</a:t>
            </a:r>
          </a:p>
          <a:p>
            <a:pPr marL="304800" indent="-304800">
              <a:buFontTx/>
              <a:buNone/>
            </a:pPr>
            <a:r>
              <a:rPr lang="nl-NL" dirty="0">
                <a:solidFill>
                  <a:srgbClr val="FF0000"/>
                </a:solidFill>
              </a:rPr>
              <a:t>Reductie vervroegde pensionering	17.15%	 </a:t>
            </a:r>
            <a:r>
              <a:rPr lang="nl-NL" dirty="0"/>
              <a:t>              </a:t>
            </a:r>
            <a:r>
              <a:rPr lang="nl-NL" dirty="0">
                <a:solidFill>
                  <a:srgbClr val="FF0066"/>
                </a:solidFill>
              </a:rPr>
              <a:t>-</a:t>
            </a:r>
            <a:r>
              <a:rPr lang="nl-NL" u="sng" dirty="0">
                <a:solidFill>
                  <a:srgbClr val="FF0000"/>
                </a:solidFill>
              </a:rPr>
              <a:t>€ 10.967</a:t>
            </a:r>
            <a:r>
              <a:rPr lang="nl-NL" dirty="0"/>
              <a:t>	               </a:t>
            </a:r>
            <a:r>
              <a:rPr lang="nl-NL" dirty="0">
                <a:solidFill>
                  <a:srgbClr val="FF0066"/>
                </a:solidFill>
              </a:rPr>
              <a:t>-</a:t>
            </a:r>
            <a:r>
              <a:rPr lang="nl-NL" dirty="0">
                <a:solidFill>
                  <a:srgbClr val="FF0000"/>
                </a:solidFill>
              </a:rPr>
              <a:t>€    </a:t>
            </a:r>
            <a:r>
              <a:rPr lang="nl-NL" u="sng" dirty="0">
                <a:solidFill>
                  <a:srgbClr val="FF0000"/>
                </a:solidFill>
              </a:rPr>
              <a:t>17.313</a:t>
            </a:r>
          </a:p>
          <a:p>
            <a:pPr marL="304800" indent="-304800">
              <a:buFontTx/>
              <a:buNone/>
            </a:pPr>
            <a:r>
              <a:rPr lang="nl-NL" dirty="0">
                <a:solidFill>
                  <a:schemeClr val="accent2"/>
                </a:solidFill>
              </a:rPr>
              <a:t>Totaal ouderdomspensioen ingaand op 65		€ 52.983		€    83.637</a:t>
            </a:r>
          </a:p>
          <a:p>
            <a:pPr marL="304800" indent="-304800">
              <a:buFontTx/>
              <a:buNone/>
            </a:pPr>
            <a:endParaRPr lang="nl-NL" dirty="0">
              <a:solidFill>
                <a:schemeClr val="accent2"/>
              </a:solidFill>
            </a:endParaRPr>
          </a:p>
          <a:p>
            <a:pPr marL="304800" indent="-304800">
              <a:buFontTx/>
              <a:buNone/>
            </a:pPr>
            <a:endParaRPr lang="nl-NL" dirty="0">
              <a:solidFill>
                <a:schemeClr val="accent2"/>
              </a:solidFill>
            </a:endParaRPr>
          </a:p>
          <a:p>
            <a:pPr marL="304800" indent="-304800">
              <a:buFontTx/>
              <a:buNone/>
            </a:pPr>
            <a:endParaRPr lang="nl-NL" dirty="0">
              <a:solidFill>
                <a:schemeClr val="accent2"/>
              </a:solidFill>
            </a:endParaRPr>
          </a:p>
          <a:p>
            <a:pPr marL="304800" indent="-304800">
              <a:buFontTx/>
              <a:buNone/>
            </a:pPr>
            <a:endParaRPr lang="nl-NL" i="1" dirty="0">
              <a:solidFill>
                <a:schemeClr val="accent2"/>
              </a:solidFill>
            </a:endParaRPr>
          </a:p>
          <a:p>
            <a:pPr marL="304800" indent="-304800">
              <a:buFontTx/>
              <a:buNone/>
            </a:pPr>
            <a:r>
              <a:rPr lang="nl-NL" i="1" dirty="0">
                <a:solidFill>
                  <a:schemeClr val="accent2"/>
                </a:solidFill>
              </a:rPr>
              <a:t> </a:t>
            </a:r>
            <a:r>
              <a:rPr lang="nl-NL" sz="1400" b="0" i="1" dirty="0"/>
              <a:t>De tabel voor actuariële reductie wordt minimaal iedere twee jaar opnieuw berekend op basis van de geldende sterftetafels en rente. Volgende update is per </a:t>
            </a:r>
            <a:r>
              <a:rPr lang="nl-NL" sz="1400" i="1" dirty="0">
                <a:solidFill>
                  <a:srgbClr val="0070C0"/>
                </a:solidFill>
              </a:rPr>
              <a:t>1-1-2026.</a:t>
            </a:r>
          </a:p>
        </p:txBody>
      </p:sp>
    </p:spTree>
    <p:extLst>
      <p:ext uri="{BB962C8B-B14F-4D97-AF65-F5344CB8AC3E}">
        <p14:creationId xmlns:p14="http://schemas.microsoft.com/office/powerpoint/2010/main" val="9605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8275">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8275">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8275">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andard Template">
  <a:themeElements>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9797</TotalTime>
  <Words>2679</Words>
  <Application>Microsoft Office PowerPoint</Application>
  <PresentationFormat>Letter Paper (8.5x11 in)</PresentationFormat>
  <Paragraphs>517</Paragraphs>
  <Slides>45</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45</vt:i4>
      </vt:variant>
    </vt:vector>
  </HeadingPairs>
  <TitlesOfParts>
    <vt:vector size="56" baseType="lpstr">
      <vt:lpstr>Aparajita</vt:lpstr>
      <vt:lpstr>Arial</vt:lpstr>
      <vt:lpstr>Arial Black</vt:lpstr>
      <vt:lpstr>Arial Narrow</vt:lpstr>
      <vt:lpstr>Bauhaus 93</vt:lpstr>
      <vt:lpstr>Calibri</vt:lpstr>
      <vt:lpstr>Copperplate Gothic Bold</vt:lpstr>
      <vt:lpstr>RO Sans</vt:lpstr>
      <vt:lpstr>Times New Roman</vt:lpstr>
      <vt:lpstr>Wingdings</vt:lpstr>
      <vt:lpstr>Standard Template</vt:lpstr>
      <vt:lpstr>PowerPoint Presentation</vt:lpstr>
      <vt:lpstr>PowerPoint Presentation</vt:lpstr>
      <vt:lpstr>Agenda</vt:lpstr>
      <vt:lpstr>Reglement D : Middelloonregeling - Opbouw</vt:lpstr>
      <vt:lpstr>AOW leeftijd</vt:lpstr>
      <vt:lpstr> </vt:lpstr>
      <vt:lpstr>REKENVOORBEELDEN</vt:lpstr>
      <vt:lpstr>Ouderdomspensioen op 68 - leeftijd nu 61</vt:lpstr>
      <vt:lpstr>Ouderdomspensioen op 65 jaar- leeftijd nu 61</vt:lpstr>
      <vt:lpstr>Overbrugging tot pensioenleeftijd</vt:lpstr>
      <vt:lpstr>Nabestaandenpensioen</vt:lpstr>
      <vt:lpstr>Partnerpensioen bij overlijden vóór pensioneren</vt:lpstr>
      <vt:lpstr>Partnerpensioen bij overlijden vóór pensioneren</vt:lpstr>
      <vt:lpstr>Partnerpensioen bij overlijden ná pensioneren</vt:lpstr>
      <vt:lpstr>Partnerpensioen bij overlijden ná pensioneren</vt:lpstr>
      <vt:lpstr>Wezenpensioen</vt:lpstr>
      <vt:lpstr>Keuzes bij pensionering</vt:lpstr>
      <vt:lpstr>PowerPoint Presentation</vt:lpstr>
      <vt:lpstr>Persoonlijke berekening</vt:lpstr>
      <vt:lpstr>Overzicht berekening-parameters &amp; personalia</vt:lpstr>
      <vt:lpstr>        </vt:lpstr>
      <vt:lpstr>     </vt:lpstr>
      <vt:lpstr>    </vt:lpstr>
      <vt:lpstr>  </vt:lpstr>
      <vt:lpstr>AOW-overbrugging</vt:lpstr>
      <vt:lpstr>AOW-overbrugging en hoog/laag</vt:lpstr>
      <vt:lpstr>Uitruil Partnerpensioen </vt:lpstr>
      <vt:lpstr>Inkoop AOW (2 maal) en uitruil OP-PP impact Ouderdomspensioen</vt:lpstr>
      <vt:lpstr>Inkoop AOW (2 maal) en uitruil OP-PP impact Partnerpensioen</vt:lpstr>
      <vt:lpstr>PowerPoint Presentation</vt:lpstr>
      <vt:lpstr>Keuzes voor pensionering</vt:lpstr>
      <vt:lpstr>Kan ik al met pensioen? </vt:lpstr>
      <vt:lpstr>Bijna met pensioen</vt:lpstr>
      <vt:lpstr>(Bijna met) pensioen</vt:lpstr>
      <vt:lpstr>Informatie en communicatie</vt:lpstr>
      <vt:lpstr>PowerPoint Presentation</vt:lpstr>
      <vt:lpstr>Back-up</vt:lpstr>
      <vt:lpstr>Wijziging pensioenregeling 1-1-2018</vt:lpstr>
      <vt:lpstr>Kanteling</vt:lpstr>
      <vt:lpstr>Kanteling</vt:lpstr>
      <vt:lpstr>Kanteling</vt:lpstr>
      <vt:lpstr>Kanteling en partnerpensioen</vt:lpstr>
      <vt:lpstr>Kanteling en partnerpensioen</vt:lpstr>
      <vt:lpstr>Kanteling en partnerpensioen</vt:lpstr>
      <vt:lpstr>Uitruil- en flexibiliseringsfactoren</vt:lpstr>
    </vt:vector>
  </TitlesOfParts>
  <Company>ExxonMobil or Affiliate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 der Linden</dc:creator>
  <cp:lastModifiedBy>Westra, Nicolien</cp:lastModifiedBy>
  <cp:revision>331</cp:revision>
  <cp:lastPrinted>2025-10-27T09:32:37Z</cp:lastPrinted>
  <dcterms:created xsi:type="dcterms:W3CDTF">2005-06-16T11:20:27Z</dcterms:created>
  <dcterms:modified xsi:type="dcterms:W3CDTF">2025-11-05T21:11:04Z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-2041312592</vt:i4>
  </property>
  <property fmtid="{D5CDD505-2E9C-101B-9397-08002B2CF9AE}" pid="4" name="_EmailSubject">
    <vt:lpwstr>Sheets presentatie 60 plus</vt:lpwstr>
  </property>
  <property fmtid="{D5CDD505-2E9C-101B-9397-08002B2CF9AE}" pid="5" name="_AuthorEmail">
    <vt:lpwstr>thanyada.techidjamrad@exxonmobil.com</vt:lpwstr>
  </property>
  <property fmtid="{D5CDD505-2E9C-101B-9397-08002B2CF9AE}" pid="6" name="_AuthorEmailDisplayName">
    <vt:lpwstr>Techidjamrad, Thanyada</vt:lpwstr>
  </property>
  <property fmtid="{D5CDD505-2E9C-101B-9397-08002B2CF9AE}" pid="7" name="_PreviousAdHocReviewCycleID">
    <vt:i4>1124476322</vt:i4>
  </property>
</Properties>
</file>